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sldIdLst>
    <p:sldId id="272" r:id="rId5"/>
    <p:sldId id="11321" r:id="rId6"/>
    <p:sldId id="11320" r:id="rId7"/>
    <p:sldId id="11322" r:id="rId8"/>
    <p:sldId id="11312" r:id="rId9"/>
    <p:sldId id="11318" r:id="rId10"/>
    <p:sldId id="11319" r:id="rId11"/>
    <p:sldId id="1876" r:id="rId12"/>
    <p:sldId id="1871" r:id="rId13"/>
    <p:sldId id="11317" r:id="rId14"/>
    <p:sldId id="261" r:id="rId15"/>
    <p:sldId id="2055" r:id="rId16"/>
    <p:sldId id="11323" r:id="rId17"/>
    <p:sldId id="11314" r:id="rId18"/>
    <p:sldId id="11315" r:id="rId19"/>
    <p:sldId id="11316" r:id="rId20"/>
    <p:sldId id="1581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erg Luterbacher" initials="JL" lastIdx="20" clrIdx="0">
    <p:extLst>
      <p:ext uri="{19B8F6BF-5375-455C-9EA6-DF929625EA0E}">
        <p15:presenceInfo xmlns:p15="http://schemas.microsoft.com/office/powerpoint/2012/main" userId="S::jluterbacher@wmo.int::afa43bc5-63b0-44cc-957a-a5896d0fe3d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D6A2"/>
    <a:srgbClr val="70AD47"/>
    <a:srgbClr val="D6E1F1"/>
    <a:srgbClr val="5B9BD5"/>
    <a:srgbClr val="AAE5DC"/>
    <a:srgbClr val="50C5B3"/>
    <a:srgbClr val="A6E2C6"/>
    <a:srgbClr val="4DC58D"/>
    <a:srgbClr val="48BB4F"/>
    <a:srgbClr val="5896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E61C8A-9771-86F3-A7C6-1909275DA480}" v="1" dt="2023-11-21T15:37:50.587"/>
    <p1510:client id="{4E548239-B1A3-BACD-562F-72ED46CA7120}" v="230" dt="2023-11-21T15:27:47.076"/>
    <p1510:client id="{67F51053-AD24-CEEC-9D97-536A12648100}" v="65" dt="2023-11-22T15:44:38.766"/>
    <p1510:client id="{A0ED06CA-11BA-7712-582B-C20F44C90B0C}" v="28" dt="2023-11-21T15:39:37.292"/>
    <p1510:client id="{CAFBC967-6174-04F1-4381-3DBBAAB56C28}" v="5" dt="2023-11-23T13:50:14.194"/>
    <p1510:client id="{F0E97CA7-1CA5-E4E0-EE60-611A66C59D15}" v="975" dt="2023-11-24T10:05:27.6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1"/>
  </p:normalViewPr>
  <p:slideViewPr>
    <p:cSldViewPr snapToGrid="0">
      <p:cViewPr varScale="1">
        <p:scale>
          <a:sx n="104" d="100"/>
          <a:sy n="104" d="100"/>
        </p:scale>
        <p:origin x="8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A80585-1CC2-3042-888A-D1E7F7284246}" type="doc">
      <dgm:prSet loTypeId="urn:microsoft.com/office/officeart/2005/8/layout/hProcess11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48FC7262-6085-BD4C-AD1C-B400AD4EE057}">
      <dgm:prSet phldrT="[文本]" custT="1"/>
      <dgm:spPr/>
      <dgm:t>
        <a:bodyPr/>
        <a:lstStyle/>
        <a:p>
          <a:endParaRPr lang="zh-CN" altLang="en-US" sz="1100"/>
        </a:p>
      </dgm:t>
    </dgm:pt>
    <dgm:pt modelId="{7042329F-A118-6D4C-9BCB-88B0C5F762D3}" type="parTrans" cxnId="{F2A53CA9-F5AD-D747-B14A-D31A136502F7}">
      <dgm:prSet/>
      <dgm:spPr/>
      <dgm:t>
        <a:bodyPr/>
        <a:lstStyle/>
        <a:p>
          <a:endParaRPr lang="zh-CN" altLang="en-US"/>
        </a:p>
      </dgm:t>
    </dgm:pt>
    <dgm:pt modelId="{E9657884-B465-2A44-AFAF-C2090552A22F}" type="sibTrans" cxnId="{F2A53CA9-F5AD-D747-B14A-D31A136502F7}">
      <dgm:prSet/>
      <dgm:spPr/>
      <dgm:t>
        <a:bodyPr/>
        <a:lstStyle/>
        <a:p>
          <a:endParaRPr lang="zh-CN" altLang="en-US"/>
        </a:p>
      </dgm:t>
    </dgm:pt>
    <dgm:pt modelId="{8B2FF9EF-950E-AD47-B1D9-0FAC0C08F47D}">
      <dgm:prSet phldrT="[文本]"/>
      <dgm:spPr/>
      <dgm:t>
        <a:bodyPr/>
        <a:lstStyle/>
        <a:p>
          <a:endParaRPr lang="zh-CN" altLang="en-US"/>
        </a:p>
      </dgm:t>
    </dgm:pt>
    <dgm:pt modelId="{A7BB8B05-4A49-B14B-ADB4-BC7C98C4A48C}" type="parTrans" cxnId="{0C2E9965-205B-A440-AB62-3F3EFA5411E6}">
      <dgm:prSet/>
      <dgm:spPr/>
      <dgm:t>
        <a:bodyPr/>
        <a:lstStyle/>
        <a:p>
          <a:endParaRPr lang="zh-CN" altLang="en-US"/>
        </a:p>
      </dgm:t>
    </dgm:pt>
    <dgm:pt modelId="{F82D7797-8CD2-B64E-8E07-E8F50C53AE66}" type="sibTrans" cxnId="{0C2E9965-205B-A440-AB62-3F3EFA5411E6}">
      <dgm:prSet/>
      <dgm:spPr/>
      <dgm:t>
        <a:bodyPr/>
        <a:lstStyle/>
        <a:p>
          <a:endParaRPr lang="zh-CN" altLang="en-US"/>
        </a:p>
      </dgm:t>
    </dgm:pt>
    <dgm:pt modelId="{4E1360CA-00E7-9640-B421-5F8E1238212F}">
      <dgm:prSet phldrT="[文本]"/>
      <dgm:spPr/>
      <dgm:t>
        <a:bodyPr/>
        <a:lstStyle/>
        <a:p>
          <a:endParaRPr lang="zh-CN" altLang="en-US"/>
        </a:p>
      </dgm:t>
    </dgm:pt>
    <dgm:pt modelId="{CFF45EC3-72AD-E047-9AE2-EBABC23744C1}" type="parTrans" cxnId="{4DA447AE-AB1C-F947-AE17-E817954C58F7}">
      <dgm:prSet/>
      <dgm:spPr/>
      <dgm:t>
        <a:bodyPr/>
        <a:lstStyle/>
        <a:p>
          <a:endParaRPr lang="zh-CN" altLang="en-US"/>
        </a:p>
      </dgm:t>
    </dgm:pt>
    <dgm:pt modelId="{16E81038-C0E3-E042-992E-CD969A28B1A7}" type="sibTrans" cxnId="{4DA447AE-AB1C-F947-AE17-E817954C58F7}">
      <dgm:prSet/>
      <dgm:spPr/>
      <dgm:t>
        <a:bodyPr/>
        <a:lstStyle/>
        <a:p>
          <a:endParaRPr lang="zh-CN" altLang="en-US"/>
        </a:p>
      </dgm:t>
    </dgm:pt>
    <dgm:pt modelId="{D31B4DD2-461A-C145-90CD-4B3F7AEF3328}">
      <dgm:prSet custT="1"/>
      <dgm:spPr/>
      <dgm:t>
        <a:bodyPr/>
        <a:lstStyle/>
        <a:p>
          <a:endParaRPr lang="en" sz="1200" b="1"/>
        </a:p>
      </dgm:t>
    </dgm:pt>
    <dgm:pt modelId="{230A9735-9A9A-7645-8BE3-9BF11767BFAC}" type="parTrans" cxnId="{46B044AD-5D26-CA41-9B29-4F750591A5BD}">
      <dgm:prSet/>
      <dgm:spPr/>
      <dgm:t>
        <a:bodyPr/>
        <a:lstStyle/>
        <a:p>
          <a:endParaRPr lang="zh-CN" altLang="en-US"/>
        </a:p>
      </dgm:t>
    </dgm:pt>
    <dgm:pt modelId="{9A234174-0C95-7043-9FBF-93D5C7174C8B}" type="sibTrans" cxnId="{46B044AD-5D26-CA41-9B29-4F750591A5BD}">
      <dgm:prSet/>
      <dgm:spPr/>
      <dgm:t>
        <a:bodyPr/>
        <a:lstStyle/>
        <a:p>
          <a:endParaRPr lang="zh-CN" altLang="en-US"/>
        </a:p>
      </dgm:t>
    </dgm:pt>
    <dgm:pt modelId="{00B18BE1-C6A7-FB4E-94D9-680CC4D512E3}">
      <dgm:prSet custT="1"/>
      <dgm:spPr/>
      <dgm:t>
        <a:bodyPr/>
        <a:lstStyle/>
        <a:p>
          <a:endParaRPr lang="en" sz="1200"/>
        </a:p>
      </dgm:t>
    </dgm:pt>
    <dgm:pt modelId="{6DEBC443-B262-D84D-9805-254DA01DD769}" type="parTrans" cxnId="{679BA815-B531-2A41-95DF-DCF484FA27EE}">
      <dgm:prSet/>
      <dgm:spPr/>
      <dgm:t>
        <a:bodyPr/>
        <a:lstStyle/>
        <a:p>
          <a:endParaRPr lang="zh-CN" altLang="en-US"/>
        </a:p>
      </dgm:t>
    </dgm:pt>
    <dgm:pt modelId="{6E6FA844-F0BE-CC4F-9941-92B5776BDA04}" type="sibTrans" cxnId="{679BA815-B531-2A41-95DF-DCF484FA27EE}">
      <dgm:prSet/>
      <dgm:spPr/>
      <dgm:t>
        <a:bodyPr/>
        <a:lstStyle/>
        <a:p>
          <a:endParaRPr lang="zh-CN" altLang="en-US"/>
        </a:p>
      </dgm:t>
    </dgm:pt>
    <dgm:pt modelId="{4588CA44-7D7E-4B47-81C5-3AF6481B721F}">
      <dgm:prSet/>
      <dgm:spPr/>
      <dgm:t>
        <a:bodyPr/>
        <a:lstStyle/>
        <a:p>
          <a:endParaRPr lang="zh-CN" altLang="en-US"/>
        </a:p>
      </dgm:t>
    </dgm:pt>
    <dgm:pt modelId="{D98B3900-59A0-CC42-8DA5-01A8117F9781}" type="parTrans" cxnId="{F603464B-FFE6-1841-ADEB-6FFC0E3D4743}">
      <dgm:prSet/>
      <dgm:spPr/>
      <dgm:t>
        <a:bodyPr/>
        <a:lstStyle/>
        <a:p>
          <a:endParaRPr lang="zh-CN" altLang="en-US"/>
        </a:p>
      </dgm:t>
    </dgm:pt>
    <dgm:pt modelId="{06E0DFF1-DA7C-B24C-B218-E43A5C980E4D}" type="sibTrans" cxnId="{F603464B-FFE6-1841-ADEB-6FFC0E3D4743}">
      <dgm:prSet/>
      <dgm:spPr/>
      <dgm:t>
        <a:bodyPr/>
        <a:lstStyle/>
        <a:p>
          <a:endParaRPr lang="zh-CN" altLang="en-US"/>
        </a:p>
      </dgm:t>
    </dgm:pt>
    <dgm:pt modelId="{2D17CC31-DD71-624A-8F70-3AD32A48A5C5}">
      <dgm:prSet/>
      <dgm:spPr/>
      <dgm:t>
        <a:bodyPr/>
        <a:lstStyle/>
        <a:p>
          <a:endParaRPr lang="zh-CN" altLang="en-US"/>
        </a:p>
      </dgm:t>
    </dgm:pt>
    <dgm:pt modelId="{962A6DDC-7535-0A48-B25F-56876A8C2983}" type="parTrans" cxnId="{CFFBC0BF-F9D9-8848-9AB4-570AD9269420}">
      <dgm:prSet/>
      <dgm:spPr/>
      <dgm:t>
        <a:bodyPr/>
        <a:lstStyle/>
        <a:p>
          <a:endParaRPr lang="zh-CN" altLang="en-US"/>
        </a:p>
      </dgm:t>
    </dgm:pt>
    <dgm:pt modelId="{09F7E152-936A-C542-A802-3D4CE5097AD1}" type="sibTrans" cxnId="{CFFBC0BF-F9D9-8848-9AB4-570AD9269420}">
      <dgm:prSet/>
      <dgm:spPr/>
      <dgm:t>
        <a:bodyPr/>
        <a:lstStyle/>
        <a:p>
          <a:endParaRPr lang="zh-CN" altLang="en-US"/>
        </a:p>
      </dgm:t>
    </dgm:pt>
    <dgm:pt modelId="{A3964B4B-A068-204D-88AD-3CB539E74465}">
      <dgm:prSet/>
      <dgm:spPr/>
      <dgm:t>
        <a:bodyPr/>
        <a:lstStyle/>
        <a:p>
          <a:endParaRPr lang="en"/>
        </a:p>
      </dgm:t>
    </dgm:pt>
    <dgm:pt modelId="{D692B3A4-F447-8946-BC38-C1D603EE66CB}" type="parTrans" cxnId="{B1AEEC7C-F7FC-0140-9127-B8598C0BD65D}">
      <dgm:prSet/>
      <dgm:spPr/>
      <dgm:t>
        <a:bodyPr/>
        <a:lstStyle/>
        <a:p>
          <a:endParaRPr lang="zh-CN" altLang="en-US"/>
        </a:p>
      </dgm:t>
    </dgm:pt>
    <dgm:pt modelId="{9A204A6A-3B08-C641-85A0-6F300A8D9CA0}" type="sibTrans" cxnId="{B1AEEC7C-F7FC-0140-9127-B8598C0BD65D}">
      <dgm:prSet/>
      <dgm:spPr/>
      <dgm:t>
        <a:bodyPr/>
        <a:lstStyle/>
        <a:p>
          <a:endParaRPr lang="zh-CN" altLang="en-US"/>
        </a:p>
      </dgm:t>
    </dgm:pt>
    <dgm:pt modelId="{7CC23B69-305D-9245-859A-E792E102D22B}">
      <dgm:prSet/>
      <dgm:spPr/>
      <dgm:t>
        <a:bodyPr/>
        <a:lstStyle/>
        <a:p>
          <a:endParaRPr lang="en"/>
        </a:p>
      </dgm:t>
    </dgm:pt>
    <dgm:pt modelId="{BC8CCA61-DA50-5442-81D4-8BE52BF807D0}" type="parTrans" cxnId="{659DAF03-39C2-1C49-AC85-992980D04FF0}">
      <dgm:prSet/>
      <dgm:spPr/>
      <dgm:t>
        <a:bodyPr/>
        <a:lstStyle/>
        <a:p>
          <a:endParaRPr lang="zh-CN" altLang="en-US"/>
        </a:p>
      </dgm:t>
    </dgm:pt>
    <dgm:pt modelId="{954F5851-4857-FD45-A972-35AF18775EF4}" type="sibTrans" cxnId="{659DAF03-39C2-1C49-AC85-992980D04FF0}">
      <dgm:prSet/>
      <dgm:spPr/>
      <dgm:t>
        <a:bodyPr/>
        <a:lstStyle/>
        <a:p>
          <a:endParaRPr lang="zh-CN" altLang="en-US"/>
        </a:p>
      </dgm:t>
    </dgm:pt>
    <dgm:pt modelId="{99127EAF-8474-1D4B-B464-9463C27F4D5D}">
      <dgm:prSet/>
      <dgm:spPr/>
      <dgm:t>
        <a:bodyPr/>
        <a:lstStyle/>
        <a:p>
          <a:endParaRPr lang="zh-CN" altLang="en-US"/>
        </a:p>
      </dgm:t>
    </dgm:pt>
    <dgm:pt modelId="{F7EA6D6B-8D89-F947-9C6A-BBE143BC503E}" type="sibTrans" cxnId="{2D99B7E8-59E6-F241-8FD2-0C4AE138AF3E}">
      <dgm:prSet/>
      <dgm:spPr/>
      <dgm:t>
        <a:bodyPr/>
        <a:lstStyle/>
        <a:p>
          <a:endParaRPr lang="zh-CN" altLang="en-US"/>
        </a:p>
      </dgm:t>
    </dgm:pt>
    <dgm:pt modelId="{5888E0C5-B8F3-9945-AE63-CA15D5139D90}" type="parTrans" cxnId="{2D99B7E8-59E6-F241-8FD2-0C4AE138AF3E}">
      <dgm:prSet/>
      <dgm:spPr/>
      <dgm:t>
        <a:bodyPr/>
        <a:lstStyle/>
        <a:p>
          <a:endParaRPr lang="zh-CN" altLang="en-US"/>
        </a:p>
      </dgm:t>
    </dgm:pt>
    <dgm:pt modelId="{C99FFDB8-8607-0F4B-8EFC-C668D29E1279}">
      <dgm:prSet/>
      <dgm:spPr/>
      <dgm:t>
        <a:bodyPr/>
        <a:lstStyle/>
        <a:p>
          <a:endParaRPr lang="zh-CN" altLang="en-US"/>
        </a:p>
      </dgm:t>
    </dgm:pt>
    <dgm:pt modelId="{80865193-A993-3E4B-9AF1-182874C529A7}" type="parTrans" cxnId="{8FF388C7-5F28-6E42-BFFA-E48F6AC1AE34}">
      <dgm:prSet/>
      <dgm:spPr/>
      <dgm:t>
        <a:bodyPr/>
        <a:lstStyle/>
        <a:p>
          <a:endParaRPr lang="zh-CN" altLang="en-US"/>
        </a:p>
      </dgm:t>
    </dgm:pt>
    <dgm:pt modelId="{0ECD4284-7A68-734A-AFB5-9691555C3FED}" type="sibTrans" cxnId="{8FF388C7-5F28-6E42-BFFA-E48F6AC1AE34}">
      <dgm:prSet/>
      <dgm:spPr/>
      <dgm:t>
        <a:bodyPr/>
        <a:lstStyle/>
        <a:p>
          <a:endParaRPr lang="zh-CN" altLang="en-US"/>
        </a:p>
      </dgm:t>
    </dgm:pt>
    <dgm:pt modelId="{E4416EF8-AAFC-F148-B3D7-23121FEDE477}" type="pres">
      <dgm:prSet presAssocID="{06A80585-1CC2-3042-888A-D1E7F7284246}" presName="Name0" presStyleCnt="0">
        <dgm:presLayoutVars>
          <dgm:dir/>
          <dgm:resizeHandles val="exact"/>
        </dgm:presLayoutVars>
      </dgm:prSet>
      <dgm:spPr/>
    </dgm:pt>
    <dgm:pt modelId="{06F84770-2A60-CD48-8B8A-844CADE8A0EA}" type="pres">
      <dgm:prSet presAssocID="{06A80585-1CC2-3042-888A-D1E7F7284246}" presName="arrow" presStyleLbl="bgShp" presStyleIdx="0" presStyleCnt="1"/>
      <dgm:spPr/>
    </dgm:pt>
    <dgm:pt modelId="{BA961830-E01B-2148-BAC6-1819491D7596}" type="pres">
      <dgm:prSet presAssocID="{06A80585-1CC2-3042-888A-D1E7F7284246}" presName="points" presStyleCnt="0"/>
      <dgm:spPr/>
    </dgm:pt>
    <dgm:pt modelId="{22759950-00FE-3F4B-ABF6-A6C6043D9973}" type="pres">
      <dgm:prSet presAssocID="{48FC7262-6085-BD4C-AD1C-B400AD4EE057}" presName="compositeA" presStyleCnt="0"/>
      <dgm:spPr/>
    </dgm:pt>
    <dgm:pt modelId="{AFC12864-640E-4E4D-B664-2A83EBEEA4A5}" type="pres">
      <dgm:prSet presAssocID="{48FC7262-6085-BD4C-AD1C-B400AD4EE057}" presName="textA" presStyleLbl="revTx" presStyleIdx="0" presStyleCnt="11">
        <dgm:presLayoutVars>
          <dgm:bulletEnabled val="1"/>
        </dgm:presLayoutVars>
      </dgm:prSet>
      <dgm:spPr/>
    </dgm:pt>
    <dgm:pt modelId="{E4B33189-F602-2D49-840F-CFBF902D69F5}" type="pres">
      <dgm:prSet presAssocID="{48FC7262-6085-BD4C-AD1C-B400AD4EE057}" presName="circleA" presStyleLbl="node1" presStyleIdx="0" presStyleCnt="11"/>
      <dgm:spPr/>
    </dgm:pt>
    <dgm:pt modelId="{4EB21417-5974-B244-952B-384DFC3CF533}" type="pres">
      <dgm:prSet presAssocID="{48FC7262-6085-BD4C-AD1C-B400AD4EE057}" presName="spaceA" presStyleCnt="0"/>
      <dgm:spPr/>
    </dgm:pt>
    <dgm:pt modelId="{1D11424C-BB95-C642-867E-CFEE07F1CBEC}" type="pres">
      <dgm:prSet presAssocID="{E9657884-B465-2A44-AFAF-C2090552A22F}" presName="space" presStyleCnt="0"/>
      <dgm:spPr/>
    </dgm:pt>
    <dgm:pt modelId="{73300FDD-7549-B747-AD4B-FB4FFAC01C65}" type="pres">
      <dgm:prSet presAssocID="{D31B4DD2-461A-C145-90CD-4B3F7AEF3328}" presName="compositeB" presStyleCnt="0"/>
      <dgm:spPr/>
    </dgm:pt>
    <dgm:pt modelId="{D0F4D0D2-CEAC-784C-AB36-3304F4922BC5}" type="pres">
      <dgm:prSet presAssocID="{D31B4DD2-461A-C145-90CD-4B3F7AEF3328}" presName="textB" presStyleLbl="revTx" presStyleIdx="1" presStyleCnt="11">
        <dgm:presLayoutVars>
          <dgm:bulletEnabled val="1"/>
        </dgm:presLayoutVars>
      </dgm:prSet>
      <dgm:spPr/>
    </dgm:pt>
    <dgm:pt modelId="{8163BDAE-F588-204A-8C8F-362294F23044}" type="pres">
      <dgm:prSet presAssocID="{D31B4DD2-461A-C145-90CD-4B3F7AEF3328}" presName="circleB" presStyleLbl="node1" presStyleIdx="1" presStyleCnt="11"/>
      <dgm:spPr/>
    </dgm:pt>
    <dgm:pt modelId="{3FA443E8-597B-F046-9B6C-1A0E58A4D6A3}" type="pres">
      <dgm:prSet presAssocID="{D31B4DD2-461A-C145-90CD-4B3F7AEF3328}" presName="spaceB" presStyleCnt="0"/>
      <dgm:spPr/>
    </dgm:pt>
    <dgm:pt modelId="{19633ACE-1774-024F-8870-37EE36522CE1}" type="pres">
      <dgm:prSet presAssocID="{9A234174-0C95-7043-9FBF-93D5C7174C8B}" presName="space" presStyleCnt="0"/>
      <dgm:spPr/>
    </dgm:pt>
    <dgm:pt modelId="{CAFAF82F-4009-1D48-B954-1BFCC5762726}" type="pres">
      <dgm:prSet presAssocID="{00B18BE1-C6A7-FB4E-94D9-680CC4D512E3}" presName="compositeA" presStyleCnt="0"/>
      <dgm:spPr/>
    </dgm:pt>
    <dgm:pt modelId="{90B7A040-21FA-8945-953C-9FE9E1E32DB2}" type="pres">
      <dgm:prSet presAssocID="{00B18BE1-C6A7-FB4E-94D9-680CC4D512E3}" presName="textA" presStyleLbl="revTx" presStyleIdx="2" presStyleCnt="11">
        <dgm:presLayoutVars>
          <dgm:bulletEnabled val="1"/>
        </dgm:presLayoutVars>
      </dgm:prSet>
      <dgm:spPr/>
    </dgm:pt>
    <dgm:pt modelId="{17C59AB4-BA0B-7243-861F-6D30941F1CF2}" type="pres">
      <dgm:prSet presAssocID="{00B18BE1-C6A7-FB4E-94D9-680CC4D512E3}" presName="circleA" presStyleLbl="node1" presStyleIdx="2" presStyleCnt="11"/>
      <dgm:spPr/>
    </dgm:pt>
    <dgm:pt modelId="{4DBE4966-9D7C-8A4E-8058-704A312E1C08}" type="pres">
      <dgm:prSet presAssocID="{00B18BE1-C6A7-FB4E-94D9-680CC4D512E3}" presName="spaceA" presStyleCnt="0"/>
      <dgm:spPr/>
    </dgm:pt>
    <dgm:pt modelId="{F01D7A73-EBC2-4B48-B0EC-37B646950634}" type="pres">
      <dgm:prSet presAssocID="{6E6FA844-F0BE-CC4F-9941-92B5776BDA04}" presName="space" presStyleCnt="0"/>
      <dgm:spPr/>
    </dgm:pt>
    <dgm:pt modelId="{0DA5DBF8-7E97-1D45-A7E8-7336E3222B1A}" type="pres">
      <dgm:prSet presAssocID="{8B2FF9EF-950E-AD47-B1D9-0FAC0C08F47D}" presName="compositeB" presStyleCnt="0"/>
      <dgm:spPr/>
    </dgm:pt>
    <dgm:pt modelId="{71FA02AE-F075-F540-952B-E6F460B22F76}" type="pres">
      <dgm:prSet presAssocID="{8B2FF9EF-950E-AD47-B1D9-0FAC0C08F47D}" presName="textB" presStyleLbl="revTx" presStyleIdx="3" presStyleCnt="11">
        <dgm:presLayoutVars>
          <dgm:bulletEnabled val="1"/>
        </dgm:presLayoutVars>
      </dgm:prSet>
      <dgm:spPr/>
    </dgm:pt>
    <dgm:pt modelId="{9CD4195E-FB73-1A4D-A2DD-BB757E008E90}" type="pres">
      <dgm:prSet presAssocID="{8B2FF9EF-950E-AD47-B1D9-0FAC0C08F47D}" presName="circleB" presStyleLbl="node1" presStyleIdx="3" presStyleCnt="11"/>
      <dgm:spPr/>
    </dgm:pt>
    <dgm:pt modelId="{9B62D729-ADD8-5A4C-8F53-E1709219E90C}" type="pres">
      <dgm:prSet presAssocID="{8B2FF9EF-950E-AD47-B1D9-0FAC0C08F47D}" presName="spaceB" presStyleCnt="0"/>
      <dgm:spPr/>
    </dgm:pt>
    <dgm:pt modelId="{56ECEFCE-6129-0046-BBF4-0D5801E646C3}" type="pres">
      <dgm:prSet presAssocID="{F82D7797-8CD2-B64E-8E07-E8F50C53AE66}" presName="space" presStyleCnt="0"/>
      <dgm:spPr/>
    </dgm:pt>
    <dgm:pt modelId="{7FFC5C24-5F41-C044-8D29-A64F85CB48B2}" type="pres">
      <dgm:prSet presAssocID="{4E1360CA-00E7-9640-B421-5F8E1238212F}" presName="compositeA" presStyleCnt="0"/>
      <dgm:spPr/>
    </dgm:pt>
    <dgm:pt modelId="{D402263D-D532-6C4E-8803-404D4A697448}" type="pres">
      <dgm:prSet presAssocID="{4E1360CA-00E7-9640-B421-5F8E1238212F}" presName="textA" presStyleLbl="revTx" presStyleIdx="4" presStyleCnt="11">
        <dgm:presLayoutVars>
          <dgm:bulletEnabled val="1"/>
        </dgm:presLayoutVars>
      </dgm:prSet>
      <dgm:spPr/>
    </dgm:pt>
    <dgm:pt modelId="{F3F68021-256B-5843-B1EC-13718F823BB8}" type="pres">
      <dgm:prSet presAssocID="{4E1360CA-00E7-9640-B421-5F8E1238212F}" presName="circleA" presStyleLbl="node1" presStyleIdx="4" presStyleCnt="11"/>
      <dgm:spPr/>
    </dgm:pt>
    <dgm:pt modelId="{A616B5DB-1638-B741-8114-819D45F2CD2B}" type="pres">
      <dgm:prSet presAssocID="{4E1360CA-00E7-9640-B421-5F8E1238212F}" presName="spaceA" presStyleCnt="0"/>
      <dgm:spPr/>
    </dgm:pt>
    <dgm:pt modelId="{B2040D78-2450-654D-9C32-51BC6E8122BD}" type="pres">
      <dgm:prSet presAssocID="{16E81038-C0E3-E042-992E-CD969A28B1A7}" presName="space" presStyleCnt="0"/>
      <dgm:spPr/>
    </dgm:pt>
    <dgm:pt modelId="{EC0CFD7D-D842-EE4B-8164-69069873F86A}" type="pres">
      <dgm:prSet presAssocID="{4588CA44-7D7E-4B47-81C5-3AF6481B721F}" presName="compositeB" presStyleCnt="0"/>
      <dgm:spPr/>
    </dgm:pt>
    <dgm:pt modelId="{D3FFAE7D-AE46-3742-848A-C38A7537F009}" type="pres">
      <dgm:prSet presAssocID="{4588CA44-7D7E-4B47-81C5-3AF6481B721F}" presName="textB" presStyleLbl="revTx" presStyleIdx="5" presStyleCnt="11">
        <dgm:presLayoutVars>
          <dgm:bulletEnabled val="1"/>
        </dgm:presLayoutVars>
      </dgm:prSet>
      <dgm:spPr/>
    </dgm:pt>
    <dgm:pt modelId="{78C7565A-2007-3C4B-BE8B-3BA3152C6886}" type="pres">
      <dgm:prSet presAssocID="{4588CA44-7D7E-4B47-81C5-3AF6481B721F}" presName="circleB" presStyleLbl="node1" presStyleIdx="5" presStyleCnt="11"/>
      <dgm:spPr/>
    </dgm:pt>
    <dgm:pt modelId="{6D200FB3-07F5-1048-B27E-686D3CEC6AFB}" type="pres">
      <dgm:prSet presAssocID="{4588CA44-7D7E-4B47-81C5-3AF6481B721F}" presName="spaceB" presStyleCnt="0"/>
      <dgm:spPr/>
    </dgm:pt>
    <dgm:pt modelId="{BFA88256-1B11-7444-80BC-7AB1DD05F028}" type="pres">
      <dgm:prSet presAssocID="{06E0DFF1-DA7C-B24C-B218-E43A5C980E4D}" presName="space" presStyleCnt="0"/>
      <dgm:spPr/>
    </dgm:pt>
    <dgm:pt modelId="{B6991FDB-698D-EA4C-9388-356EFAAF3242}" type="pres">
      <dgm:prSet presAssocID="{A3964B4B-A068-204D-88AD-3CB539E74465}" presName="compositeA" presStyleCnt="0"/>
      <dgm:spPr/>
    </dgm:pt>
    <dgm:pt modelId="{76272182-3F74-9B42-AB29-45E973D5B540}" type="pres">
      <dgm:prSet presAssocID="{A3964B4B-A068-204D-88AD-3CB539E74465}" presName="textA" presStyleLbl="revTx" presStyleIdx="6" presStyleCnt="11">
        <dgm:presLayoutVars>
          <dgm:bulletEnabled val="1"/>
        </dgm:presLayoutVars>
      </dgm:prSet>
      <dgm:spPr/>
    </dgm:pt>
    <dgm:pt modelId="{5B196778-2F84-424D-A6BD-B5083A2DE184}" type="pres">
      <dgm:prSet presAssocID="{A3964B4B-A068-204D-88AD-3CB539E74465}" presName="circleA" presStyleLbl="node1" presStyleIdx="6" presStyleCnt="11"/>
      <dgm:spPr/>
    </dgm:pt>
    <dgm:pt modelId="{CC8E2D9E-7D5F-7444-BE11-9E36C5268958}" type="pres">
      <dgm:prSet presAssocID="{A3964B4B-A068-204D-88AD-3CB539E74465}" presName="spaceA" presStyleCnt="0"/>
      <dgm:spPr/>
    </dgm:pt>
    <dgm:pt modelId="{18075B0E-2E56-A540-85C8-40DBECB5DA0C}" type="pres">
      <dgm:prSet presAssocID="{9A204A6A-3B08-C641-85A0-6F300A8D9CA0}" presName="space" presStyleCnt="0"/>
      <dgm:spPr/>
    </dgm:pt>
    <dgm:pt modelId="{9F7BC362-A0FA-194F-93C4-04A661FB351F}" type="pres">
      <dgm:prSet presAssocID="{99127EAF-8474-1D4B-B464-9463C27F4D5D}" presName="compositeB" presStyleCnt="0"/>
      <dgm:spPr/>
    </dgm:pt>
    <dgm:pt modelId="{4400D22B-558C-3B42-9936-A792F63FFC0F}" type="pres">
      <dgm:prSet presAssocID="{99127EAF-8474-1D4B-B464-9463C27F4D5D}" presName="textB" presStyleLbl="revTx" presStyleIdx="7" presStyleCnt="11">
        <dgm:presLayoutVars>
          <dgm:bulletEnabled val="1"/>
        </dgm:presLayoutVars>
      </dgm:prSet>
      <dgm:spPr/>
    </dgm:pt>
    <dgm:pt modelId="{3943449F-1DA5-AE42-A746-2B4ED85246AE}" type="pres">
      <dgm:prSet presAssocID="{99127EAF-8474-1D4B-B464-9463C27F4D5D}" presName="circleB" presStyleLbl="node1" presStyleIdx="7" presStyleCnt="11"/>
      <dgm:spPr/>
    </dgm:pt>
    <dgm:pt modelId="{5D5BA361-E207-BB4E-BB91-93E0F559BE73}" type="pres">
      <dgm:prSet presAssocID="{99127EAF-8474-1D4B-B464-9463C27F4D5D}" presName="spaceB" presStyleCnt="0"/>
      <dgm:spPr/>
    </dgm:pt>
    <dgm:pt modelId="{3D8F7800-DD19-544E-AC05-63E9F3E91978}" type="pres">
      <dgm:prSet presAssocID="{F7EA6D6B-8D89-F947-9C6A-BBE143BC503E}" presName="space" presStyleCnt="0"/>
      <dgm:spPr/>
    </dgm:pt>
    <dgm:pt modelId="{B4317C5A-E2C1-0E4C-A32F-D7D0ADF70B1D}" type="pres">
      <dgm:prSet presAssocID="{7CC23B69-305D-9245-859A-E792E102D22B}" presName="compositeA" presStyleCnt="0"/>
      <dgm:spPr/>
    </dgm:pt>
    <dgm:pt modelId="{F2451A3C-83FD-C942-A695-E871B0C1E729}" type="pres">
      <dgm:prSet presAssocID="{7CC23B69-305D-9245-859A-E792E102D22B}" presName="textA" presStyleLbl="revTx" presStyleIdx="8" presStyleCnt="11">
        <dgm:presLayoutVars>
          <dgm:bulletEnabled val="1"/>
        </dgm:presLayoutVars>
      </dgm:prSet>
      <dgm:spPr/>
    </dgm:pt>
    <dgm:pt modelId="{CFB59E9D-A254-6A4B-A238-C600FB5FF49A}" type="pres">
      <dgm:prSet presAssocID="{7CC23B69-305D-9245-859A-E792E102D22B}" presName="circleA" presStyleLbl="node1" presStyleIdx="8" presStyleCnt="11"/>
      <dgm:spPr/>
    </dgm:pt>
    <dgm:pt modelId="{0702B60F-F1BB-ED49-9535-4136B27EAED7}" type="pres">
      <dgm:prSet presAssocID="{7CC23B69-305D-9245-859A-E792E102D22B}" presName="spaceA" presStyleCnt="0"/>
      <dgm:spPr/>
    </dgm:pt>
    <dgm:pt modelId="{8931B80F-B789-E340-A312-A987A6F57DA2}" type="pres">
      <dgm:prSet presAssocID="{954F5851-4857-FD45-A972-35AF18775EF4}" presName="space" presStyleCnt="0"/>
      <dgm:spPr/>
    </dgm:pt>
    <dgm:pt modelId="{C0C6A906-5F90-9643-9875-80443FA03011}" type="pres">
      <dgm:prSet presAssocID="{2D17CC31-DD71-624A-8F70-3AD32A48A5C5}" presName="compositeB" presStyleCnt="0"/>
      <dgm:spPr/>
    </dgm:pt>
    <dgm:pt modelId="{745AB9EE-56A3-6945-808B-541885768BA0}" type="pres">
      <dgm:prSet presAssocID="{2D17CC31-DD71-624A-8F70-3AD32A48A5C5}" presName="textB" presStyleLbl="revTx" presStyleIdx="9" presStyleCnt="11">
        <dgm:presLayoutVars>
          <dgm:bulletEnabled val="1"/>
        </dgm:presLayoutVars>
      </dgm:prSet>
      <dgm:spPr/>
    </dgm:pt>
    <dgm:pt modelId="{F23F58EC-C755-E94C-B330-9D32CB8F8719}" type="pres">
      <dgm:prSet presAssocID="{2D17CC31-DD71-624A-8F70-3AD32A48A5C5}" presName="circleB" presStyleLbl="node1" presStyleIdx="9" presStyleCnt="11"/>
      <dgm:spPr/>
    </dgm:pt>
    <dgm:pt modelId="{89573850-7EEE-4D40-8589-9CD884D3F6F6}" type="pres">
      <dgm:prSet presAssocID="{2D17CC31-DD71-624A-8F70-3AD32A48A5C5}" presName="spaceB" presStyleCnt="0"/>
      <dgm:spPr/>
    </dgm:pt>
    <dgm:pt modelId="{8251A4A5-4998-2747-9265-BB657BE8B6FF}" type="pres">
      <dgm:prSet presAssocID="{09F7E152-936A-C542-A802-3D4CE5097AD1}" presName="space" presStyleCnt="0"/>
      <dgm:spPr/>
    </dgm:pt>
    <dgm:pt modelId="{01958159-9793-7544-B6DF-A858D7723AA9}" type="pres">
      <dgm:prSet presAssocID="{C99FFDB8-8607-0F4B-8EFC-C668D29E1279}" presName="compositeA" presStyleCnt="0"/>
      <dgm:spPr/>
    </dgm:pt>
    <dgm:pt modelId="{0E4F799B-8FF9-3545-82BE-0FF16364A20C}" type="pres">
      <dgm:prSet presAssocID="{C99FFDB8-8607-0F4B-8EFC-C668D29E1279}" presName="textA" presStyleLbl="revTx" presStyleIdx="10" presStyleCnt="11">
        <dgm:presLayoutVars>
          <dgm:bulletEnabled val="1"/>
        </dgm:presLayoutVars>
      </dgm:prSet>
      <dgm:spPr/>
    </dgm:pt>
    <dgm:pt modelId="{4243C316-F11E-0E46-8FF9-55DCF747CF1F}" type="pres">
      <dgm:prSet presAssocID="{C99FFDB8-8607-0F4B-8EFC-C668D29E1279}" presName="circleA" presStyleLbl="node1" presStyleIdx="10" presStyleCnt="11"/>
      <dgm:spPr/>
    </dgm:pt>
    <dgm:pt modelId="{8C374ECD-2DAD-1947-ADCA-89AE6F1A63C8}" type="pres">
      <dgm:prSet presAssocID="{C99FFDB8-8607-0F4B-8EFC-C668D29E1279}" presName="spaceA" presStyleCnt="0"/>
      <dgm:spPr/>
    </dgm:pt>
  </dgm:ptLst>
  <dgm:cxnLst>
    <dgm:cxn modelId="{659DAF03-39C2-1C49-AC85-992980D04FF0}" srcId="{06A80585-1CC2-3042-888A-D1E7F7284246}" destId="{7CC23B69-305D-9245-859A-E792E102D22B}" srcOrd="8" destOrd="0" parTransId="{BC8CCA61-DA50-5442-81D4-8BE52BF807D0}" sibTransId="{954F5851-4857-FD45-A972-35AF18775EF4}"/>
    <dgm:cxn modelId="{7BE3DF12-DD6E-734F-B7CC-A867BFDBC93E}" type="presOf" srcId="{4E1360CA-00E7-9640-B421-5F8E1238212F}" destId="{D402263D-D532-6C4E-8803-404D4A697448}" srcOrd="0" destOrd="0" presId="urn:microsoft.com/office/officeart/2005/8/layout/hProcess11"/>
    <dgm:cxn modelId="{679BA815-B531-2A41-95DF-DCF484FA27EE}" srcId="{06A80585-1CC2-3042-888A-D1E7F7284246}" destId="{00B18BE1-C6A7-FB4E-94D9-680CC4D512E3}" srcOrd="2" destOrd="0" parTransId="{6DEBC443-B262-D84D-9805-254DA01DD769}" sibTransId="{6E6FA844-F0BE-CC4F-9941-92B5776BDA04}"/>
    <dgm:cxn modelId="{F603464B-FFE6-1841-ADEB-6FFC0E3D4743}" srcId="{06A80585-1CC2-3042-888A-D1E7F7284246}" destId="{4588CA44-7D7E-4B47-81C5-3AF6481B721F}" srcOrd="5" destOrd="0" parTransId="{D98B3900-59A0-CC42-8DA5-01A8117F9781}" sibTransId="{06E0DFF1-DA7C-B24C-B218-E43A5C980E4D}"/>
    <dgm:cxn modelId="{80AB6163-FDC5-E24F-95D0-16DFBC6C1589}" type="presOf" srcId="{4588CA44-7D7E-4B47-81C5-3AF6481B721F}" destId="{D3FFAE7D-AE46-3742-848A-C38A7537F009}" srcOrd="0" destOrd="0" presId="urn:microsoft.com/office/officeart/2005/8/layout/hProcess11"/>
    <dgm:cxn modelId="{0C2E9965-205B-A440-AB62-3F3EFA5411E6}" srcId="{06A80585-1CC2-3042-888A-D1E7F7284246}" destId="{8B2FF9EF-950E-AD47-B1D9-0FAC0C08F47D}" srcOrd="3" destOrd="0" parTransId="{A7BB8B05-4A49-B14B-ADB4-BC7C98C4A48C}" sibTransId="{F82D7797-8CD2-B64E-8E07-E8F50C53AE66}"/>
    <dgm:cxn modelId="{4D380172-873B-D340-A3F8-4CCA8E9BF067}" type="presOf" srcId="{00B18BE1-C6A7-FB4E-94D9-680CC4D512E3}" destId="{90B7A040-21FA-8945-953C-9FE9E1E32DB2}" srcOrd="0" destOrd="0" presId="urn:microsoft.com/office/officeart/2005/8/layout/hProcess11"/>
    <dgm:cxn modelId="{B1AEEC7C-F7FC-0140-9127-B8598C0BD65D}" srcId="{06A80585-1CC2-3042-888A-D1E7F7284246}" destId="{A3964B4B-A068-204D-88AD-3CB539E74465}" srcOrd="6" destOrd="0" parTransId="{D692B3A4-F447-8946-BC38-C1D603EE66CB}" sibTransId="{9A204A6A-3B08-C641-85A0-6F300A8D9CA0}"/>
    <dgm:cxn modelId="{3032A97D-6B50-174D-AFB2-0C585B3B4C0C}" type="presOf" srcId="{48FC7262-6085-BD4C-AD1C-B400AD4EE057}" destId="{AFC12864-640E-4E4D-B664-2A83EBEEA4A5}" srcOrd="0" destOrd="0" presId="urn:microsoft.com/office/officeart/2005/8/layout/hProcess11"/>
    <dgm:cxn modelId="{7CB8AB7E-6695-D645-85BE-CB51555B61EF}" type="presOf" srcId="{06A80585-1CC2-3042-888A-D1E7F7284246}" destId="{E4416EF8-AAFC-F148-B3D7-23121FEDE477}" srcOrd="0" destOrd="0" presId="urn:microsoft.com/office/officeart/2005/8/layout/hProcess11"/>
    <dgm:cxn modelId="{40226382-1F7A-504A-AC22-CF78388C852E}" type="presOf" srcId="{D31B4DD2-461A-C145-90CD-4B3F7AEF3328}" destId="{D0F4D0D2-CEAC-784C-AB36-3304F4922BC5}" srcOrd="0" destOrd="0" presId="urn:microsoft.com/office/officeart/2005/8/layout/hProcess11"/>
    <dgm:cxn modelId="{DAEBDFA6-A7EA-8944-9FCB-CE6F265979C6}" type="presOf" srcId="{C99FFDB8-8607-0F4B-8EFC-C668D29E1279}" destId="{0E4F799B-8FF9-3545-82BE-0FF16364A20C}" srcOrd="0" destOrd="0" presId="urn:microsoft.com/office/officeart/2005/8/layout/hProcess11"/>
    <dgm:cxn modelId="{F2A53CA9-F5AD-D747-B14A-D31A136502F7}" srcId="{06A80585-1CC2-3042-888A-D1E7F7284246}" destId="{48FC7262-6085-BD4C-AD1C-B400AD4EE057}" srcOrd="0" destOrd="0" parTransId="{7042329F-A118-6D4C-9BCB-88B0C5F762D3}" sibTransId="{E9657884-B465-2A44-AFAF-C2090552A22F}"/>
    <dgm:cxn modelId="{46B044AD-5D26-CA41-9B29-4F750591A5BD}" srcId="{06A80585-1CC2-3042-888A-D1E7F7284246}" destId="{D31B4DD2-461A-C145-90CD-4B3F7AEF3328}" srcOrd="1" destOrd="0" parTransId="{230A9735-9A9A-7645-8BE3-9BF11767BFAC}" sibTransId="{9A234174-0C95-7043-9FBF-93D5C7174C8B}"/>
    <dgm:cxn modelId="{4DA447AE-AB1C-F947-AE17-E817954C58F7}" srcId="{06A80585-1CC2-3042-888A-D1E7F7284246}" destId="{4E1360CA-00E7-9640-B421-5F8E1238212F}" srcOrd="4" destOrd="0" parTransId="{CFF45EC3-72AD-E047-9AE2-EBABC23744C1}" sibTransId="{16E81038-C0E3-E042-992E-CD969A28B1A7}"/>
    <dgm:cxn modelId="{2B9EA8B3-BA89-3E42-872A-69BF9A57417F}" type="presOf" srcId="{8B2FF9EF-950E-AD47-B1D9-0FAC0C08F47D}" destId="{71FA02AE-F075-F540-952B-E6F460B22F76}" srcOrd="0" destOrd="0" presId="urn:microsoft.com/office/officeart/2005/8/layout/hProcess11"/>
    <dgm:cxn modelId="{CF086EB6-5A30-6149-A6C1-DBAF3242CBB5}" type="presOf" srcId="{2D17CC31-DD71-624A-8F70-3AD32A48A5C5}" destId="{745AB9EE-56A3-6945-808B-541885768BA0}" srcOrd="0" destOrd="0" presId="urn:microsoft.com/office/officeart/2005/8/layout/hProcess11"/>
    <dgm:cxn modelId="{CFFBC0BF-F9D9-8848-9AB4-570AD9269420}" srcId="{06A80585-1CC2-3042-888A-D1E7F7284246}" destId="{2D17CC31-DD71-624A-8F70-3AD32A48A5C5}" srcOrd="9" destOrd="0" parTransId="{962A6DDC-7535-0A48-B25F-56876A8C2983}" sibTransId="{09F7E152-936A-C542-A802-3D4CE5097AD1}"/>
    <dgm:cxn modelId="{8FF388C7-5F28-6E42-BFFA-E48F6AC1AE34}" srcId="{06A80585-1CC2-3042-888A-D1E7F7284246}" destId="{C99FFDB8-8607-0F4B-8EFC-C668D29E1279}" srcOrd="10" destOrd="0" parTransId="{80865193-A993-3E4B-9AF1-182874C529A7}" sibTransId="{0ECD4284-7A68-734A-AFB5-9691555C3FED}"/>
    <dgm:cxn modelId="{D72836D7-E20B-B14C-BC66-E9AD05034C5B}" type="presOf" srcId="{99127EAF-8474-1D4B-B464-9463C27F4D5D}" destId="{4400D22B-558C-3B42-9936-A792F63FFC0F}" srcOrd="0" destOrd="0" presId="urn:microsoft.com/office/officeart/2005/8/layout/hProcess11"/>
    <dgm:cxn modelId="{2D99B7E8-59E6-F241-8FD2-0C4AE138AF3E}" srcId="{06A80585-1CC2-3042-888A-D1E7F7284246}" destId="{99127EAF-8474-1D4B-B464-9463C27F4D5D}" srcOrd="7" destOrd="0" parTransId="{5888E0C5-B8F3-9945-AE63-CA15D5139D90}" sibTransId="{F7EA6D6B-8D89-F947-9C6A-BBE143BC503E}"/>
    <dgm:cxn modelId="{CF0842F9-A961-C447-8832-4A4D5E75D5F8}" type="presOf" srcId="{7CC23B69-305D-9245-859A-E792E102D22B}" destId="{F2451A3C-83FD-C942-A695-E871B0C1E729}" srcOrd="0" destOrd="0" presId="urn:microsoft.com/office/officeart/2005/8/layout/hProcess11"/>
    <dgm:cxn modelId="{8C2854FC-BD4D-3E42-B54E-71EBF314F170}" type="presOf" srcId="{A3964B4B-A068-204D-88AD-3CB539E74465}" destId="{76272182-3F74-9B42-AB29-45E973D5B540}" srcOrd="0" destOrd="0" presId="urn:microsoft.com/office/officeart/2005/8/layout/hProcess11"/>
    <dgm:cxn modelId="{27CF56BF-EA8F-9A4F-98B5-214A6A636E21}" type="presParOf" srcId="{E4416EF8-AAFC-F148-B3D7-23121FEDE477}" destId="{06F84770-2A60-CD48-8B8A-844CADE8A0EA}" srcOrd="0" destOrd="0" presId="urn:microsoft.com/office/officeart/2005/8/layout/hProcess11"/>
    <dgm:cxn modelId="{2E7D6502-4D3C-0541-8B58-480363C103B5}" type="presParOf" srcId="{E4416EF8-AAFC-F148-B3D7-23121FEDE477}" destId="{BA961830-E01B-2148-BAC6-1819491D7596}" srcOrd="1" destOrd="0" presId="urn:microsoft.com/office/officeart/2005/8/layout/hProcess11"/>
    <dgm:cxn modelId="{7A0E36F9-8CC9-FC43-96BA-C5EB7431D3C7}" type="presParOf" srcId="{BA961830-E01B-2148-BAC6-1819491D7596}" destId="{22759950-00FE-3F4B-ABF6-A6C6043D9973}" srcOrd="0" destOrd="0" presId="urn:microsoft.com/office/officeart/2005/8/layout/hProcess11"/>
    <dgm:cxn modelId="{3D0D3007-6F79-D74A-9D42-A530919813CE}" type="presParOf" srcId="{22759950-00FE-3F4B-ABF6-A6C6043D9973}" destId="{AFC12864-640E-4E4D-B664-2A83EBEEA4A5}" srcOrd="0" destOrd="0" presId="urn:microsoft.com/office/officeart/2005/8/layout/hProcess11"/>
    <dgm:cxn modelId="{EC973B28-A0A3-B946-909E-DB4A30B63D2F}" type="presParOf" srcId="{22759950-00FE-3F4B-ABF6-A6C6043D9973}" destId="{E4B33189-F602-2D49-840F-CFBF902D69F5}" srcOrd="1" destOrd="0" presId="urn:microsoft.com/office/officeart/2005/8/layout/hProcess11"/>
    <dgm:cxn modelId="{24E832C2-BA2D-BF4B-8DA2-50B8EF02A146}" type="presParOf" srcId="{22759950-00FE-3F4B-ABF6-A6C6043D9973}" destId="{4EB21417-5974-B244-952B-384DFC3CF533}" srcOrd="2" destOrd="0" presId="urn:microsoft.com/office/officeart/2005/8/layout/hProcess11"/>
    <dgm:cxn modelId="{90832CF0-EF49-D94C-8820-BEFDFD1877B9}" type="presParOf" srcId="{BA961830-E01B-2148-BAC6-1819491D7596}" destId="{1D11424C-BB95-C642-867E-CFEE07F1CBEC}" srcOrd="1" destOrd="0" presId="urn:microsoft.com/office/officeart/2005/8/layout/hProcess11"/>
    <dgm:cxn modelId="{E01EB56F-C485-6744-A765-D5AAF78669BE}" type="presParOf" srcId="{BA961830-E01B-2148-BAC6-1819491D7596}" destId="{73300FDD-7549-B747-AD4B-FB4FFAC01C65}" srcOrd="2" destOrd="0" presId="urn:microsoft.com/office/officeart/2005/8/layout/hProcess11"/>
    <dgm:cxn modelId="{A38B3F1C-5180-894A-B770-662A03C1E87B}" type="presParOf" srcId="{73300FDD-7549-B747-AD4B-FB4FFAC01C65}" destId="{D0F4D0D2-CEAC-784C-AB36-3304F4922BC5}" srcOrd="0" destOrd="0" presId="urn:microsoft.com/office/officeart/2005/8/layout/hProcess11"/>
    <dgm:cxn modelId="{C321C0A9-1AD5-8D46-8BE9-57E29DFA764F}" type="presParOf" srcId="{73300FDD-7549-B747-AD4B-FB4FFAC01C65}" destId="{8163BDAE-F588-204A-8C8F-362294F23044}" srcOrd="1" destOrd="0" presId="urn:microsoft.com/office/officeart/2005/8/layout/hProcess11"/>
    <dgm:cxn modelId="{13AD2A4D-A1C1-7C47-9682-938466F3A0CF}" type="presParOf" srcId="{73300FDD-7549-B747-AD4B-FB4FFAC01C65}" destId="{3FA443E8-597B-F046-9B6C-1A0E58A4D6A3}" srcOrd="2" destOrd="0" presId="urn:microsoft.com/office/officeart/2005/8/layout/hProcess11"/>
    <dgm:cxn modelId="{E4671D3E-0DD8-5F44-9EA5-275109C0A42B}" type="presParOf" srcId="{BA961830-E01B-2148-BAC6-1819491D7596}" destId="{19633ACE-1774-024F-8870-37EE36522CE1}" srcOrd="3" destOrd="0" presId="urn:microsoft.com/office/officeart/2005/8/layout/hProcess11"/>
    <dgm:cxn modelId="{ED711BF0-E7EE-C845-9A9B-F22AD91897BE}" type="presParOf" srcId="{BA961830-E01B-2148-BAC6-1819491D7596}" destId="{CAFAF82F-4009-1D48-B954-1BFCC5762726}" srcOrd="4" destOrd="0" presId="urn:microsoft.com/office/officeart/2005/8/layout/hProcess11"/>
    <dgm:cxn modelId="{E7ABBCA1-4454-7044-8F74-E643A178A59E}" type="presParOf" srcId="{CAFAF82F-4009-1D48-B954-1BFCC5762726}" destId="{90B7A040-21FA-8945-953C-9FE9E1E32DB2}" srcOrd="0" destOrd="0" presId="urn:microsoft.com/office/officeart/2005/8/layout/hProcess11"/>
    <dgm:cxn modelId="{3D7AD70A-3EB3-2F41-87E2-4006DEB5A82B}" type="presParOf" srcId="{CAFAF82F-4009-1D48-B954-1BFCC5762726}" destId="{17C59AB4-BA0B-7243-861F-6D30941F1CF2}" srcOrd="1" destOrd="0" presId="urn:microsoft.com/office/officeart/2005/8/layout/hProcess11"/>
    <dgm:cxn modelId="{CD0C66B8-3006-8640-9537-75291C748838}" type="presParOf" srcId="{CAFAF82F-4009-1D48-B954-1BFCC5762726}" destId="{4DBE4966-9D7C-8A4E-8058-704A312E1C08}" srcOrd="2" destOrd="0" presId="urn:microsoft.com/office/officeart/2005/8/layout/hProcess11"/>
    <dgm:cxn modelId="{AE88FC53-D415-B149-9104-4DCC3B605567}" type="presParOf" srcId="{BA961830-E01B-2148-BAC6-1819491D7596}" destId="{F01D7A73-EBC2-4B48-B0EC-37B646950634}" srcOrd="5" destOrd="0" presId="urn:microsoft.com/office/officeart/2005/8/layout/hProcess11"/>
    <dgm:cxn modelId="{AFF075A5-04D1-1641-9F68-BB45F3FDC916}" type="presParOf" srcId="{BA961830-E01B-2148-BAC6-1819491D7596}" destId="{0DA5DBF8-7E97-1D45-A7E8-7336E3222B1A}" srcOrd="6" destOrd="0" presId="urn:microsoft.com/office/officeart/2005/8/layout/hProcess11"/>
    <dgm:cxn modelId="{BC99DB49-CA55-3440-9D64-BBAAC9B3445A}" type="presParOf" srcId="{0DA5DBF8-7E97-1D45-A7E8-7336E3222B1A}" destId="{71FA02AE-F075-F540-952B-E6F460B22F76}" srcOrd="0" destOrd="0" presId="urn:microsoft.com/office/officeart/2005/8/layout/hProcess11"/>
    <dgm:cxn modelId="{27C32DC2-B639-E544-996E-C8E58D92BFD2}" type="presParOf" srcId="{0DA5DBF8-7E97-1D45-A7E8-7336E3222B1A}" destId="{9CD4195E-FB73-1A4D-A2DD-BB757E008E90}" srcOrd="1" destOrd="0" presId="urn:microsoft.com/office/officeart/2005/8/layout/hProcess11"/>
    <dgm:cxn modelId="{DD836659-3F7B-A641-8F98-4F02796FD25E}" type="presParOf" srcId="{0DA5DBF8-7E97-1D45-A7E8-7336E3222B1A}" destId="{9B62D729-ADD8-5A4C-8F53-E1709219E90C}" srcOrd="2" destOrd="0" presId="urn:microsoft.com/office/officeart/2005/8/layout/hProcess11"/>
    <dgm:cxn modelId="{7C1BAECD-F603-CB41-9C5D-2C1869794E29}" type="presParOf" srcId="{BA961830-E01B-2148-BAC6-1819491D7596}" destId="{56ECEFCE-6129-0046-BBF4-0D5801E646C3}" srcOrd="7" destOrd="0" presId="urn:microsoft.com/office/officeart/2005/8/layout/hProcess11"/>
    <dgm:cxn modelId="{876101CA-9097-4D46-934E-7E9D5BC2C341}" type="presParOf" srcId="{BA961830-E01B-2148-BAC6-1819491D7596}" destId="{7FFC5C24-5F41-C044-8D29-A64F85CB48B2}" srcOrd="8" destOrd="0" presId="urn:microsoft.com/office/officeart/2005/8/layout/hProcess11"/>
    <dgm:cxn modelId="{7D125B16-770E-5D49-8ED7-C61E3F1B41EE}" type="presParOf" srcId="{7FFC5C24-5F41-C044-8D29-A64F85CB48B2}" destId="{D402263D-D532-6C4E-8803-404D4A697448}" srcOrd="0" destOrd="0" presId="urn:microsoft.com/office/officeart/2005/8/layout/hProcess11"/>
    <dgm:cxn modelId="{3D573E23-F499-8048-9576-D04ADBDDDCB3}" type="presParOf" srcId="{7FFC5C24-5F41-C044-8D29-A64F85CB48B2}" destId="{F3F68021-256B-5843-B1EC-13718F823BB8}" srcOrd="1" destOrd="0" presId="urn:microsoft.com/office/officeart/2005/8/layout/hProcess11"/>
    <dgm:cxn modelId="{24C64D0D-7D52-FF4B-9B3C-5F1102A81ACC}" type="presParOf" srcId="{7FFC5C24-5F41-C044-8D29-A64F85CB48B2}" destId="{A616B5DB-1638-B741-8114-819D45F2CD2B}" srcOrd="2" destOrd="0" presId="urn:microsoft.com/office/officeart/2005/8/layout/hProcess11"/>
    <dgm:cxn modelId="{18150685-7130-6546-826D-E17FA24BAA5F}" type="presParOf" srcId="{BA961830-E01B-2148-BAC6-1819491D7596}" destId="{B2040D78-2450-654D-9C32-51BC6E8122BD}" srcOrd="9" destOrd="0" presId="urn:microsoft.com/office/officeart/2005/8/layout/hProcess11"/>
    <dgm:cxn modelId="{60495F21-E8E4-1742-B2C4-086354F0DAE9}" type="presParOf" srcId="{BA961830-E01B-2148-BAC6-1819491D7596}" destId="{EC0CFD7D-D842-EE4B-8164-69069873F86A}" srcOrd="10" destOrd="0" presId="urn:microsoft.com/office/officeart/2005/8/layout/hProcess11"/>
    <dgm:cxn modelId="{9524697B-0287-294D-99BF-64AED0C1994A}" type="presParOf" srcId="{EC0CFD7D-D842-EE4B-8164-69069873F86A}" destId="{D3FFAE7D-AE46-3742-848A-C38A7537F009}" srcOrd="0" destOrd="0" presId="urn:microsoft.com/office/officeart/2005/8/layout/hProcess11"/>
    <dgm:cxn modelId="{8A5CD6F0-8B63-8C48-B9A8-EA2F6ACB5817}" type="presParOf" srcId="{EC0CFD7D-D842-EE4B-8164-69069873F86A}" destId="{78C7565A-2007-3C4B-BE8B-3BA3152C6886}" srcOrd="1" destOrd="0" presId="urn:microsoft.com/office/officeart/2005/8/layout/hProcess11"/>
    <dgm:cxn modelId="{CF01DBED-672F-D747-B077-AB1F6EDAA7EA}" type="presParOf" srcId="{EC0CFD7D-D842-EE4B-8164-69069873F86A}" destId="{6D200FB3-07F5-1048-B27E-686D3CEC6AFB}" srcOrd="2" destOrd="0" presId="urn:microsoft.com/office/officeart/2005/8/layout/hProcess11"/>
    <dgm:cxn modelId="{0E215578-D579-9144-8980-AAA750E5F3D1}" type="presParOf" srcId="{BA961830-E01B-2148-BAC6-1819491D7596}" destId="{BFA88256-1B11-7444-80BC-7AB1DD05F028}" srcOrd="11" destOrd="0" presId="urn:microsoft.com/office/officeart/2005/8/layout/hProcess11"/>
    <dgm:cxn modelId="{99BFBB78-92E3-224F-9C52-5B407B2C0BD6}" type="presParOf" srcId="{BA961830-E01B-2148-BAC6-1819491D7596}" destId="{B6991FDB-698D-EA4C-9388-356EFAAF3242}" srcOrd="12" destOrd="0" presId="urn:microsoft.com/office/officeart/2005/8/layout/hProcess11"/>
    <dgm:cxn modelId="{5F8DFF6F-D351-424E-AA66-3834DEA002C0}" type="presParOf" srcId="{B6991FDB-698D-EA4C-9388-356EFAAF3242}" destId="{76272182-3F74-9B42-AB29-45E973D5B540}" srcOrd="0" destOrd="0" presId="urn:microsoft.com/office/officeart/2005/8/layout/hProcess11"/>
    <dgm:cxn modelId="{E0FBDE15-782E-3E48-A47E-F18B1264598F}" type="presParOf" srcId="{B6991FDB-698D-EA4C-9388-356EFAAF3242}" destId="{5B196778-2F84-424D-A6BD-B5083A2DE184}" srcOrd="1" destOrd="0" presId="urn:microsoft.com/office/officeart/2005/8/layout/hProcess11"/>
    <dgm:cxn modelId="{D7C318E2-A1C2-2347-B215-0E4F1F1BC867}" type="presParOf" srcId="{B6991FDB-698D-EA4C-9388-356EFAAF3242}" destId="{CC8E2D9E-7D5F-7444-BE11-9E36C5268958}" srcOrd="2" destOrd="0" presId="urn:microsoft.com/office/officeart/2005/8/layout/hProcess11"/>
    <dgm:cxn modelId="{362D7445-DD56-884F-AF86-C146BC728B65}" type="presParOf" srcId="{BA961830-E01B-2148-BAC6-1819491D7596}" destId="{18075B0E-2E56-A540-85C8-40DBECB5DA0C}" srcOrd="13" destOrd="0" presId="urn:microsoft.com/office/officeart/2005/8/layout/hProcess11"/>
    <dgm:cxn modelId="{F8B39DD1-A145-7041-B009-262C5BA7D94D}" type="presParOf" srcId="{BA961830-E01B-2148-BAC6-1819491D7596}" destId="{9F7BC362-A0FA-194F-93C4-04A661FB351F}" srcOrd="14" destOrd="0" presId="urn:microsoft.com/office/officeart/2005/8/layout/hProcess11"/>
    <dgm:cxn modelId="{F8101790-CB5D-374F-A98F-A58A3BF86C42}" type="presParOf" srcId="{9F7BC362-A0FA-194F-93C4-04A661FB351F}" destId="{4400D22B-558C-3B42-9936-A792F63FFC0F}" srcOrd="0" destOrd="0" presId="urn:microsoft.com/office/officeart/2005/8/layout/hProcess11"/>
    <dgm:cxn modelId="{954CC209-8834-544F-86E6-9A8FA4CB4C82}" type="presParOf" srcId="{9F7BC362-A0FA-194F-93C4-04A661FB351F}" destId="{3943449F-1DA5-AE42-A746-2B4ED85246AE}" srcOrd="1" destOrd="0" presId="urn:microsoft.com/office/officeart/2005/8/layout/hProcess11"/>
    <dgm:cxn modelId="{8C1D96BC-9DEA-FE46-A669-C63946F2274F}" type="presParOf" srcId="{9F7BC362-A0FA-194F-93C4-04A661FB351F}" destId="{5D5BA361-E207-BB4E-BB91-93E0F559BE73}" srcOrd="2" destOrd="0" presId="urn:microsoft.com/office/officeart/2005/8/layout/hProcess11"/>
    <dgm:cxn modelId="{D5B9DD8C-47B1-5D44-B327-DF267CAA4F8E}" type="presParOf" srcId="{BA961830-E01B-2148-BAC6-1819491D7596}" destId="{3D8F7800-DD19-544E-AC05-63E9F3E91978}" srcOrd="15" destOrd="0" presId="urn:microsoft.com/office/officeart/2005/8/layout/hProcess11"/>
    <dgm:cxn modelId="{BC9FBA6D-ADD6-7C4C-A412-449643E1CCD3}" type="presParOf" srcId="{BA961830-E01B-2148-BAC6-1819491D7596}" destId="{B4317C5A-E2C1-0E4C-A32F-D7D0ADF70B1D}" srcOrd="16" destOrd="0" presId="urn:microsoft.com/office/officeart/2005/8/layout/hProcess11"/>
    <dgm:cxn modelId="{AEEA5E71-1FF0-D64E-813F-A92131B52598}" type="presParOf" srcId="{B4317C5A-E2C1-0E4C-A32F-D7D0ADF70B1D}" destId="{F2451A3C-83FD-C942-A695-E871B0C1E729}" srcOrd="0" destOrd="0" presId="urn:microsoft.com/office/officeart/2005/8/layout/hProcess11"/>
    <dgm:cxn modelId="{84A8245E-2A98-1549-A51B-0497476BEB0D}" type="presParOf" srcId="{B4317C5A-E2C1-0E4C-A32F-D7D0ADF70B1D}" destId="{CFB59E9D-A254-6A4B-A238-C600FB5FF49A}" srcOrd="1" destOrd="0" presId="urn:microsoft.com/office/officeart/2005/8/layout/hProcess11"/>
    <dgm:cxn modelId="{4BA65180-1BFD-6348-B599-A88E7261E811}" type="presParOf" srcId="{B4317C5A-E2C1-0E4C-A32F-D7D0ADF70B1D}" destId="{0702B60F-F1BB-ED49-9535-4136B27EAED7}" srcOrd="2" destOrd="0" presId="urn:microsoft.com/office/officeart/2005/8/layout/hProcess11"/>
    <dgm:cxn modelId="{18873C2D-2CC2-0148-8E01-59485EFC708F}" type="presParOf" srcId="{BA961830-E01B-2148-BAC6-1819491D7596}" destId="{8931B80F-B789-E340-A312-A987A6F57DA2}" srcOrd="17" destOrd="0" presId="urn:microsoft.com/office/officeart/2005/8/layout/hProcess11"/>
    <dgm:cxn modelId="{4E27864C-9E67-BF4D-8AF9-79F7489CDA3C}" type="presParOf" srcId="{BA961830-E01B-2148-BAC6-1819491D7596}" destId="{C0C6A906-5F90-9643-9875-80443FA03011}" srcOrd="18" destOrd="0" presId="urn:microsoft.com/office/officeart/2005/8/layout/hProcess11"/>
    <dgm:cxn modelId="{472B7E63-EBBB-5846-8D16-99362AFA54DD}" type="presParOf" srcId="{C0C6A906-5F90-9643-9875-80443FA03011}" destId="{745AB9EE-56A3-6945-808B-541885768BA0}" srcOrd="0" destOrd="0" presId="urn:microsoft.com/office/officeart/2005/8/layout/hProcess11"/>
    <dgm:cxn modelId="{71784B1C-C835-5945-BB2B-F544B9069227}" type="presParOf" srcId="{C0C6A906-5F90-9643-9875-80443FA03011}" destId="{F23F58EC-C755-E94C-B330-9D32CB8F8719}" srcOrd="1" destOrd="0" presId="urn:microsoft.com/office/officeart/2005/8/layout/hProcess11"/>
    <dgm:cxn modelId="{C0FCD685-3486-3D46-BD73-874149C2B790}" type="presParOf" srcId="{C0C6A906-5F90-9643-9875-80443FA03011}" destId="{89573850-7EEE-4D40-8589-9CD884D3F6F6}" srcOrd="2" destOrd="0" presId="urn:microsoft.com/office/officeart/2005/8/layout/hProcess11"/>
    <dgm:cxn modelId="{842087DF-16C2-114F-8736-11C09BD429EB}" type="presParOf" srcId="{BA961830-E01B-2148-BAC6-1819491D7596}" destId="{8251A4A5-4998-2747-9265-BB657BE8B6FF}" srcOrd="19" destOrd="0" presId="urn:microsoft.com/office/officeart/2005/8/layout/hProcess11"/>
    <dgm:cxn modelId="{212267B2-58E2-5B48-BC82-BB9DB683F800}" type="presParOf" srcId="{BA961830-E01B-2148-BAC6-1819491D7596}" destId="{01958159-9793-7544-B6DF-A858D7723AA9}" srcOrd="20" destOrd="0" presId="urn:microsoft.com/office/officeart/2005/8/layout/hProcess11"/>
    <dgm:cxn modelId="{E60E56B1-0CA0-E74E-A966-BBD38D391C78}" type="presParOf" srcId="{01958159-9793-7544-B6DF-A858D7723AA9}" destId="{0E4F799B-8FF9-3545-82BE-0FF16364A20C}" srcOrd="0" destOrd="0" presId="urn:microsoft.com/office/officeart/2005/8/layout/hProcess11"/>
    <dgm:cxn modelId="{0232DCAA-14CC-8F44-8E69-45BF1AEC29CA}" type="presParOf" srcId="{01958159-9793-7544-B6DF-A858D7723AA9}" destId="{4243C316-F11E-0E46-8FF9-55DCF747CF1F}" srcOrd="1" destOrd="0" presId="urn:microsoft.com/office/officeart/2005/8/layout/hProcess11"/>
    <dgm:cxn modelId="{2789FD5B-CE31-0E44-BDDF-E4A5923B13F2}" type="presParOf" srcId="{01958159-9793-7544-B6DF-A858D7723AA9}" destId="{8C374ECD-2DAD-1947-ADCA-89AE6F1A63C8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F84770-2A60-CD48-8B8A-844CADE8A0EA}">
      <dsp:nvSpPr>
        <dsp:cNvPr id="0" name=""/>
        <dsp:cNvSpPr/>
      </dsp:nvSpPr>
      <dsp:spPr>
        <a:xfrm>
          <a:off x="0" y="1625600"/>
          <a:ext cx="11059410" cy="2167466"/>
        </a:xfrm>
        <a:prstGeom prst="notched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C12864-640E-4E4D-B664-2A83EBEEA4A5}">
      <dsp:nvSpPr>
        <dsp:cNvPr id="0" name=""/>
        <dsp:cNvSpPr/>
      </dsp:nvSpPr>
      <dsp:spPr>
        <a:xfrm>
          <a:off x="2430" y="0"/>
          <a:ext cx="865096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100" kern="1200"/>
        </a:p>
      </dsp:txBody>
      <dsp:txXfrm>
        <a:off x="2430" y="0"/>
        <a:ext cx="865096" cy="2167466"/>
      </dsp:txXfrm>
    </dsp:sp>
    <dsp:sp modelId="{E4B33189-F602-2D49-840F-CFBF902D69F5}">
      <dsp:nvSpPr>
        <dsp:cNvPr id="0" name=""/>
        <dsp:cNvSpPr/>
      </dsp:nvSpPr>
      <dsp:spPr>
        <a:xfrm>
          <a:off x="164044" y="2438400"/>
          <a:ext cx="541866" cy="54186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F4D0D2-CEAC-784C-AB36-3304F4922BC5}">
      <dsp:nvSpPr>
        <dsp:cNvPr id="0" name=""/>
        <dsp:cNvSpPr/>
      </dsp:nvSpPr>
      <dsp:spPr>
        <a:xfrm>
          <a:off x="910781" y="3251200"/>
          <a:ext cx="865096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" sz="1200" b="1" kern="1200"/>
        </a:p>
      </dsp:txBody>
      <dsp:txXfrm>
        <a:off x="910781" y="3251200"/>
        <a:ext cx="865096" cy="2167466"/>
      </dsp:txXfrm>
    </dsp:sp>
    <dsp:sp modelId="{8163BDAE-F588-204A-8C8F-362294F23044}">
      <dsp:nvSpPr>
        <dsp:cNvPr id="0" name=""/>
        <dsp:cNvSpPr/>
      </dsp:nvSpPr>
      <dsp:spPr>
        <a:xfrm>
          <a:off x="1072396" y="2438400"/>
          <a:ext cx="541866" cy="54186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B7A040-21FA-8945-953C-9FE9E1E32DB2}">
      <dsp:nvSpPr>
        <dsp:cNvPr id="0" name=""/>
        <dsp:cNvSpPr/>
      </dsp:nvSpPr>
      <dsp:spPr>
        <a:xfrm>
          <a:off x="1819132" y="0"/>
          <a:ext cx="865096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" sz="1200" kern="1200"/>
        </a:p>
      </dsp:txBody>
      <dsp:txXfrm>
        <a:off x="1819132" y="0"/>
        <a:ext cx="865096" cy="2167466"/>
      </dsp:txXfrm>
    </dsp:sp>
    <dsp:sp modelId="{17C59AB4-BA0B-7243-861F-6D30941F1CF2}">
      <dsp:nvSpPr>
        <dsp:cNvPr id="0" name=""/>
        <dsp:cNvSpPr/>
      </dsp:nvSpPr>
      <dsp:spPr>
        <a:xfrm>
          <a:off x="1980747" y="2438400"/>
          <a:ext cx="541866" cy="54186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FA02AE-F075-F540-952B-E6F460B22F76}">
      <dsp:nvSpPr>
        <dsp:cNvPr id="0" name=""/>
        <dsp:cNvSpPr/>
      </dsp:nvSpPr>
      <dsp:spPr>
        <a:xfrm>
          <a:off x="2727483" y="3251200"/>
          <a:ext cx="865096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462280" rIns="462280" bIns="462280" numCol="1" spcCol="1270" anchor="t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6500" kern="1200"/>
        </a:p>
      </dsp:txBody>
      <dsp:txXfrm>
        <a:off x="2727483" y="3251200"/>
        <a:ext cx="865096" cy="2167466"/>
      </dsp:txXfrm>
    </dsp:sp>
    <dsp:sp modelId="{9CD4195E-FB73-1A4D-A2DD-BB757E008E90}">
      <dsp:nvSpPr>
        <dsp:cNvPr id="0" name=""/>
        <dsp:cNvSpPr/>
      </dsp:nvSpPr>
      <dsp:spPr>
        <a:xfrm>
          <a:off x="2889098" y="2438400"/>
          <a:ext cx="541866" cy="54186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02263D-D532-6C4E-8803-404D4A697448}">
      <dsp:nvSpPr>
        <dsp:cNvPr id="0" name=""/>
        <dsp:cNvSpPr/>
      </dsp:nvSpPr>
      <dsp:spPr>
        <a:xfrm>
          <a:off x="3635835" y="0"/>
          <a:ext cx="865096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462280" rIns="462280" bIns="462280" numCol="1" spcCol="1270" anchor="b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6500" kern="1200"/>
        </a:p>
      </dsp:txBody>
      <dsp:txXfrm>
        <a:off x="3635835" y="0"/>
        <a:ext cx="865096" cy="2167466"/>
      </dsp:txXfrm>
    </dsp:sp>
    <dsp:sp modelId="{F3F68021-256B-5843-B1EC-13718F823BB8}">
      <dsp:nvSpPr>
        <dsp:cNvPr id="0" name=""/>
        <dsp:cNvSpPr/>
      </dsp:nvSpPr>
      <dsp:spPr>
        <a:xfrm>
          <a:off x="3797449" y="2438400"/>
          <a:ext cx="541866" cy="54186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FFAE7D-AE46-3742-848A-C38A7537F009}">
      <dsp:nvSpPr>
        <dsp:cNvPr id="0" name=""/>
        <dsp:cNvSpPr/>
      </dsp:nvSpPr>
      <dsp:spPr>
        <a:xfrm>
          <a:off x="4544186" y="3251200"/>
          <a:ext cx="865096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462280" rIns="462280" bIns="462280" numCol="1" spcCol="1270" anchor="t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6500" kern="1200"/>
        </a:p>
      </dsp:txBody>
      <dsp:txXfrm>
        <a:off x="4544186" y="3251200"/>
        <a:ext cx="865096" cy="2167466"/>
      </dsp:txXfrm>
    </dsp:sp>
    <dsp:sp modelId="{78C7565A-2007-3C4B-BE8B-3BA3152C6886}">
      <dsp:nvSpPr>
        <dsp:cNvPr id="0" name=""/>
        <dsp:cNvSpPr/>
      </dsp:nvSpPr>
      <dsp:spPr>
        <a:xfrm>
          <a:off x="4705801" y="2438400"/>
          <a:ext cx="541866" cy="54186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272182-3F74-9B42-AB29-45E973D5B540}">
      <dsp:nvSpPr>
        <dsp:cNvPr id="0" name=""/>
        <dsp:cNvSpPr/>
      </dsp:nvSpPr>
      <dsp:spPr>
        <a:xfrm>
          <a:off x="5452537" y="0"/>
          <a:ext cx="865096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462280" rIns="462280" bIns="462280" numCol="1" spcCol="1270" anchor="b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" sz="6500" kern="1200"/>
        </a:p>
      </dsp:txBody>
      <dsp:txXfrm>
        <a:off x="5452537" y="0"/>
        <a:ext cx="865096" cy="2167466"/>
      </dsp:txXfrm>
    </dsp:sp>
    <dsp:sp modelId="{5B196778-2F84-424D-A6BD-B5083A2DE184}">
      <dsp:nvSpPr>
        <dsp:cNvPr id="0" name=""/>
        <dsp:cNvSpPr/>
      </dsp:nvSpPr>
      <dsp:spPr>
        <a:xfrm>
          <a:off x="5614152" y="2438400"/>
          <a:ext cx="541866" cy="54186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00D22B-558C-3B42-9936-A792F63FFC0F}">
      <dsp:nvSpPr>
        <dsp:cNvPr id="0" name=""/>
        <dsp:cNvSpPr/>
      </dsp:nvSpPr>
      <dsp:spPr>
        <a:xfrm>
          <a:off x="6360888" y="3251200"/>
          <a:ext cx="865096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462280" rIns="462280" bIns="462280" numCol="1" spcCol="1270" anchor="t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6500" kern="1200"/>
        </a:p>
      </dsp:txBody>
      <dsp:txXfrm>
        <a:off x="6360888" y="3251200"/>
        <a:ext cx="865096" cy="2167466"/>
      </dsp:txXfrm>
    </dsp:sp>
    <dsp:sp modelId="{3943449F-1DA5-AE42-A746-2B4ED85246AE}">
      <dsp:nvSpPr>
        <dsp:cNvPr id="0" name=""/>
        <dsp:cNvSpPr/>
      </dsp:nvSpPr>
      <dsp:spPr>
        <a:xfrm>
          <a:off x="6522503" y="2438400"/>
          <a:ext cx="541866" cy="54186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451A3C-83FD-C942-A695-E871B0C1E729}">
      <dsp:nvSpPr>
        <dsp:cNvPr id="0" name=""/>
        <dsp:cNvSpPr/>
      </dsp:nvSpPr>
      <dsp:spPr>
        <a:xfrm>
          <a:off x="7269240" y="0"/>
          <a:ext cx="865096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462280" rIns="462280" bIns="462280" numCol="1" spcCol="1270" anchor="b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" sz="6500" kern="1200"/>
        </a:p>
      </dsp:txBody>
      <dsp:txXfrm>
        <a:off x="7269240" y="0"/>
        <a:ext cx="865096" cy="2167466"/>
      </dsp:txXfrm>
    </dsp:sp>
    <dsp:sp modelId="{CFB59E9D-A254-6A4B-A238-C600FB5FF49A}">
      <dsp:nvSpPr>
        <dsp:cNvPr id="0" name=""/>
        <dsp:cNvSpPr/>
      </dsp:nvSpPr>
      <dsp:spPr>
        <a:xfrm>
          <a:off x="7430854" y="2438400"/>
          <a:ext cx="541866" cy="54186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5AB9EE-56A3-6945-808B-541885768BA0}">
      <dsp:nvSpPr>
        <dsp:cNvPr id="0" name=""/>
        <dsp:cNvSpPr/>
      </dsp:nvSpPr>
      <dsp:spPr>
        <a:xfrm>
          <a:off x="8177591" y="3251200"/>
          <a:ext cx="865096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462280" rIns="462280" bIns="462280" numCol="1" spcCol="1270" anchor="t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6500" kern="1200"/>
        </a:p>
      </dsp:txBody>
      <dsp:txXfrm>
        <a:off x="8177591" y="3251200"/>
        <a:ext cx="865096" cy="2167466"/>
      </dsp:txXfrm>
    </dsp:sp>
    <dsp:sp modelId="{F23F58EC-C755-E94C-B330-9D32CB8F8719}">
      <dsp:nvSpPr>
        <dsp:cNvPr id="0" name=""/>
        <dsp:cNvSpPr/>
      </dsp:nvSpPr>
      <dsp:spPr>
        <a:xfrm>
          <a:off x="8339206" y="2438400"/>
          <a:ext cx="541866" cy="54186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4F799B-8FF9-3545-82BE-0FF16364A20C}">
      <dsp:nvSpPr>
        <dsp:cNvPr id="0" name=""/>
        <dsp:cNvSpPr/>
      </dsp:nvSpPr>
      <dsp:spPr>
        <a:xfrm>
          <a:off x="9085942" y="0"/>
          <a:ext cx="865096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462280" rIns="462280" bIns="462280" numCol="1" spcCol="1270" anchor="b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6500" kern="1200"/>
        </a:p>
      </dsp:txBody>
      <dsp:txXfrm>
        <a:off x="9085942" y="0"/>
        <a:ext cx="865096" cy="2167466"/>
      </dsp:txXfrm>
    </dsp:sp>
    <dsp:sp modelId="{4243C316-F11E-0E46-8FF9-55DCF747CF1F}">
      <dsp:nvSpPr>
        <dsp:cNvPr id="0" name=""/>
        <dsp:cNvSpPr/>
      </dsp:nvSpPr>
      <dsp:spPr>
        <a:xfrm>
          <a:off x="9247557" y="2438400"/>
          <a:ext cx="541866" cy="54186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D944F3-6B5E-0549-9252-93BA143C711E}" type="datetimeFigureOut">
              <a:rPr kumimoji="1" lang="zh-CN" altLang="en-US" smtClean="0"/>
              <a:t>2023/11/25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C9439A-BDF3-DE49-8A97-624C0790537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29202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9439A-BDF3-DE49-8A97-624C0790537E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869074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9439A-BDF3-DE49-8A97-624C0790537E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65408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zh-CN" dirty="0">
                <a:solidFill>
                  <a:srgbClr val="595959"/>
                </a:solidFill>
                <a:latin typeface="roboto" panose="02000000000000000000" pitchFamily="2" charset="0"/>
              </a:rPr>
              <a:t>Remi Lam </a:t>
            </a:r>
            <a:r>
              <a:rPr lang="en" altLang="zh-CN" i="1" dirty="0">
                <a:solidFill>
                  <a:srgbClr val="595959"/>
                </a:solidFill>
                <a:latin typeface="roboto" panose="02000000000000000000" pitchFamily="2" charset="0"/>
              </a:rPr>
              <a:t>et </a:t>
            </a:r>
            <a:r>
              <a:rPr lang="en" altLang="zh-CN" i="1" dirty="0" err="1">
                <a:solidFill>
                  <a:srgbClr val="595959"/>
                </a:solidFill>
                <a:latin typeface="roboto" panose="02000000000000000000" pitchFamily="2" charset="0"/>
              </a:rPr>
              <a:t>al.</a:t>
            </a:r>
            <a:r>
              <a:rPr lang="en" altLang="zh-CN" dirty="0" err="1">
                <a:solidFill>
                  <a:srgbClr val="595959"/>
                </a:solidFill>
                <a:latin typeface="roboto" panose="02000000000000000000" pitchFamily="2" charset="0"/>
              </a:rPr>
              <a:t>,Learning</a:t>
            </a:r>
            <a:r>
              <a:rPr lang="en" altLang="zh-CN" dirty="0">
                <a:solidFill>
                  <a:srgbClr val="595959"/>
                </a:solidFill>
                <a:latin typeface="roboto" panose="02000000000000000000" pitchFamily="2" charset="0"/>
              </a:rPr>
              <a:t> skillful medium-range global weather forecasting.</a:t>
            </a:r>
            <a:r>
              <a:rPr lang="en" altLang="zh-CN" i="1" dirty="0">
                <a:solidFill>
                  <a:srgbClr val="595959"/>
                </a:solidFill>
                <a:latin typeface="roboto" panose="02000000000000000000" pitchFamily="2" charset="0"/>
              </a:rPr>
              <a:t>Science</a:t>
            </a:r>
            <a:r>
              <a:rPr lang="en" altLang="zh-CN" b="1" dirty="0">
                <a:solidFill>
                  <a:srgbClr val="595959"/>
                </a:solidFill>
                <a:latin typeface="roboto" panose="02000000000000000000" pitchFamily="2" charset="0"/>
              </a:rPr>
              <a:t>0</a:t>
            </a:r>
            <a:r>
              <a:rPr lang="en" altLang="zh-CN" dirty="0">
                <a:solidFill>
                  <a:srgbClr val="595959"/>
                </a:solidFill>
                <a:latin typeface="roboto" panose="02000000000000000000" pitchFamily="2" charset="0"/>
              </a:rPr>
              <a:t>,eadi2336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zh-CN" b="0" i="0" dirty="0">
                <a:solidFill>
                  <a:srgbClr val="222222"/>
                </a:solidFill>
                <a:effectLst/>
                <a:latin typeface="-apple-system"/>
              </a:rPr>
              <a:t>Bi, K., Xie, L., Zhang, H. </a:t>
            </a:r>
            <a:r>
              <a:rPr lang="en" altLang="zh-CN" b="0" i="1" dirty="0">
                <a:solidFill>
                  <a:srgbClr val="222222"/>
                </a:solidFill>
                <a:effectLst/>
                <a:latin typeface="-apple-system"/>
              </a:rPr>
              <a:t>et al.</a:t>
            </a:r>
            <a:r>
              <a:rPr lang="en" altLang="zh-CN" b="0" i="0" dirty="0">
                <a:solidFill>
                  <a:srgbClr val="222222"/>
                </a:solidFill>
                <a:effectLst/>
                <a:latin typeface="-apple-system"/>
              </a:rPr>
              <a:t> Accurate medium-range global weather forecasting with 3D neural networks. </a:t>
            </a:r>
            <a:r>
              <a:rPr lang="en" altLang="zh-CN" b="1" i="1" dirty="0">
                <a:solidFill>
                  <a:srgbClr val="222222"/>
                </a:solidFill>
                <a:effectLst/>
                <a:latin typeface="-apple-system"/>
              </a:rPr>
              <a:t>Nature</a:t>
            </a:r>
            <a:r>
              <a:rPr lang="en" altLang="zh-CN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en" altLang="zh-CN" b="1" i="0" dirty="0">
                <a:solidFill>
                  <a:srgbClr val="222222"/>
                </a:solidFill>
                <a:effectLst/>
                <a:latin typeface="-apple-system"/>
              </a:rPr>
              <a:t>619</a:t>
            </a:r>
            <a:r>
              <a:rPr lang="en" altLang="zh-CN" b="0" i="0" dirty="0">
                <a:solidFill>
                  <a:srgbClr val="222222"/>
                </a:solidFill>
                <a:effectLst/>
                <a:latin typeface="-apple-system"/>
              </a:rPr>
              <a:t>, 533–538 (2023). </a:t>
            </a:r>
            <a:endParaRPr lang="en" altLang="zh-CN" b="1" i="0">
              <a:solidFill>
                <a:srgbClr val="222222"/>
              </a:solidFill>
              <a:effectLst/>
              <a:latin typeface="Harding"/>
            </a:endParaRPr>
          </a:p>
          <a:p>
            <a:r>
              <a:rPr lang="en" altLang="zh-CN" b="0" i="0" dirty="0">
                <a:solidFill>
                  <a:srgbClr val="222222"/>
                </a:solidFill>
                <a:effectLst/>
                <a:latin typeface="Harding"/>
              </a:rPr>
              <a:t>Pangu is a primordial being and creation figure in Chinese mythology who separated heaven and earth and became geographic features such as mountains and rivers 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9439A-BDF3-DE49-8A97-624C0790537E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28500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9439A-BDF3-DE49-8A97-624C0790537E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78962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Anomaly correlations</a:t>
            </a:r>
            <a:r>
              <a:rPr lang="en-US" dirty="0"/>
              <a:t> indicate whether the forecast anomaly (F–C) or whether persistence anomaly (A–C) is correlated with the verifying anomaly (V–C). For example, if the forecast is for warmer-than-climatological-normal temperatures and the verification confirms that warmer-than-normal temperatures were observed, then there is a positive correlation between the forecast and the weather. At other grid points where the forecast is poor, there might be a negative correlation. When averaged over all grid points, one hopes that there are more positive than negative correlations, giving a net positive correlation.</a:t>
            </a:r>
          </a:p>
          <a:p>
            <a:r>
              <a:rPr lang="en-US" dirty="0"/>
              <a:t>By dividing the average correlations by the standard deviations of forecast and verification anomalies, the result is normalized into an </a:t>
            </a:r>
            <a:r>
              <a:rPr lang="en-US" b="1" dirty="0"/>
              <a:t>anomaly correlation coefficient</a:t>
            </a:r>
            <a:r>
              <a:rPr lang="en-US" dirty="0"/>
              <a:t>. This coefficient varies between 1 for a perfect forecast, to 0 for an awful forecast. (For a very bad forecast the correlation can reach a minimum of –1, which indicates that the forecast is opposite to the weather. Namely, the model forecasts warmer-than-average weather when colder-than-average actually occurs, and vice-versa.)</a:t>
            </a:r>
            <a:endParaRPr lang="en-US" dirty="0">
              <a:ea typeface="等线"/>
            </a:endParaRPr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9439A-BDF3-DE49-8A97-624C0790537E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69948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0990" indent="-38099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Pangu</a:t>
            </a:r>
            <a:r>
              <a:rPr lang="en-US" altLang="zh-CN" sz="1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(Huawei)</a:t>
            </a:r>
            <a:endParaRPr lang="zh-CN" altLang="zh-CN" sz="1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200" kern="0">
                <a:solidFill>
                  <a:srgbClr val="000099"/>
                </a:solidFill>
                <a:latin typeface="Times New Roman" panose="02020603050405020304" pitchFamily="18" charset="0"/>
              </a:rPr>
              <a:t>The National Meteorological Centre (NMC) of China Meteorological Administration (CMA) began its collaboration with Huawei </a:t>
            </a:r>
            <a:r>
              <a:rPr lang="en-US" altLang="zh-CN" sz="1200" kern="0">
                <a:solidFill>
                  <a:srgbClr val="C00000"/>
                </a:solidFill>
                <a:latin typeface="Times New Roman" panose="02020603050405020304" pitchFamily="18" charset="0"/>
              </a:rPr>
              <a:t>at the end of 2022 </a:t>
            </a:r>
            <a:r>
              <a:rPr lang="en-US" altLang="zh-CN" sz="1200" kern="0">
                <a:solidFill>
                  <a:srgbClr val="000099"/>
                </a:solidFill>
                <a:latin typeface="Times New Roman" panose="02020603050405020304" pitchFamily="18" charset="0"/>
              </a:rPr>
              <a:t>to utilize the </a:t>
            </a:r>
            <a:r>
              <a:rPr lang="en-US" altLang="zh-CN" sz="1200" kern="0" err="1">
                <a:solidFill>
                  <a:srgbClr val="000099"/>
                </a:solidFill>
                <a:latin typeface="Times New Roman" panose="02020603050405020304" pitchFamily="18" charset="0"/>
              </a:rPr>
              <a:t>Pangu</a:t>
            </a:r>
            <a:r>
              <a:rPr lang="en-US" altLang="zh-CN" sz="1200" kern="0">
                <a:solidFill>
                  <a:srgbClr val="000099"/>
                </a:solidFill>
                <a:latin typeface="Times New Roman" panose="02020603050405020304" pitchFamily="18" charset="0"/>
              </a:rPr>
              <a:t> Weather Model.</a:t>
            </a:r>
          </a:p>
          <a:p>
            <a:pPr marL="380990" indent="-38099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Fengwu</a:t>
            </a:r>
            <a:r>
              <a:rPr lang="en-US" altLang="zh-CN" sz="1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(Shanghai Artificial Intelligence Laboratory)</a:t>
            </a:r>
          </a:p>
          <a:p>
            <a:pPr algn="just">
              <a:lnSpc>
                <a:spcPct val="150000"/>
              </a:lnSpc>
            </a:pPr>
            <a:r>
              <a:rPr lang="en-US" altLang="zh-CN" sz="1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Operational application </a:t>
            </a:r>
            <a:r>
              <a:rPr lang="en-US" altLang="zh-CN" sz="12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</a:t>
            </a:r>
            <a:r>
              <a:rPr lang="en-US" altLang="zh-CN" sz="1200" kern="0">
                <a:solidFill>
                  <a:srgbClr val="000099"/>
                </a:solidFill>
                <a:latin typeface="Times New Roman" panose="02020603050405020304" pitchFamily="18" charset="0"/>
              </a:rPr>
              <a:t>National Meteorological Centre (NMC) at the end of July and </a:t>
            </a:r>
            <a:r>
              <a:rPr lang="en-US" altLang="zh-CN" sz="1200" kern="0">
                <a:solidFill>
                  <a:srgbClr val="C00000"/>
                </a:solidFill>
                <a:latin typeface="Times New Roman" panose="02020603050405020304" pitchFamily="18" charset="0"/>
              </a:rPr>
              <a:t>test run </a:t>
            </a:r>
            <a:r>
              <a:rPr lang="en-US" altLang="zh-CN" sz="1200" kern="0">
                <a:solidFill>
                  <a:srgbClr val="000099"/>
                </a:solidFill>
                <a:latin typeface="Times New Roman" panose="02020603050405020304" pitchFamily="18" charset="0"/>
              </a:rPr>
              <a:t>in Shanghai Meteorological Bureau.</a:t>
            </a:r>
            <a:endParaRPr lang="en-US" altLang="zh-CN" sz="120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0990" indent="-38099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Fuxi (Fudan University)</a:t>
            </a:r>
          </a:p>
          <a:p>
            <a:pPr algn="just">
              <a:lnSpc>
                <a:spcPct val="150000"/>
              </a:lnSpc>
            </a:pPr>
            <a:r>
              <a:rPr lang="en-US" altLang="zh-CN" sz="1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Operational application </a:t>
            </a:r>
            <a:r>
              <a:rPr lang="en-US" altLang="zh-CN" sz="12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</a:t>
            </a:r>
            <a:r>
              <a:rPr lang="en-US" altLang="zh-CN" sz="1200" kern="0">
                <a:solidFill>
                  <a:srgbClr val="000099"/>
                </a:solidFill>
                <a:latin typeface="Times New Roman" panose="02020603050405020304" pitchFamily="18" charset="0"/>
              </a:rPr>
              <a:t>National Meteorological Centre (NMC) at the end of July.</a:t>
            </a:r>
            <a:endParaRPr lang="zh-CN" altLang="en-US" sz="100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kumimoji="1" lang="en-US" altLang="zh-CN"/>
          </a:p>
          <a:p>
            <a:endParaRPr kumimoji="1" lang="en-US" altLang="zh-CN"/>
          </a:p>
          <a:p>
            <a:endParaRPr kumimoji="1" lang="en-US" altLang="zh-CN"/>
          </a:p>
          <a:p>
            <a:r>
              <a:rPr kumimoji="1" lang="en-US" altLang="zh-CN"/>
              <a:t>Three data-driven AI models are real time running in CMA</a:t>
            </a:r>
          </a:p>
          <a:p>
            <a:pPr marL="380990" indent="-38099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Pangu</a:t>
            </a:r>
            <a:r>
              <a:rPr lang="en-US" altLang="zh-CN" sz="1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-Weather (Huawei)</a:t>
            </a:r>
            <a:endParaRPr lang="zh-CN" altLang="zh-CN" sz="1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200" kern="0">
                <a:solidFill>
                  <a:srgbClr val="000099"/>
                </a:solidFill>
                <a:latin typeface="Times New Roman" panose="02020603050405020304" pitchFamily="18" charset="0"/>
              </a:rPr>
              <a:t>	CMA</a:t>
            </a:r>
            <a:r>
              <a:rPr lang="zh-CN" altLang="en-US" sz="1200" ker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1200" kern="0">
                <a:solidFill>
                  <a:srgbClr val="000099"/>
                </a:solidFill>
                <a:latin typeface="Times New Roman" panose="02020603050405020304" pitchFamily="18" charset="0"/>
              </a:rPr>
              <a:t>National Meteorological Centre</a:t>
            </a:r>
            <a:r>
              <a:rPr lang="zh-CN" altLang="en-US" sz="1200" ker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1200" kern="0">
                <a:solidFill>
                  <a:srgbClr val="000099"/>
                </a:solidFill>
                <a:latin typeface="Times New Roman" panose="02020603050405020304" pitchFamily="18" charset="0"/>
              </a:rPr>
              <a:t>from</a:t>
            </a:r>
            <a:r>
              <a:rPr lang="zh-CN" altLang="en-US" sz="1200" ker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1200" kern="0">
                <a:solidFill>
                  <a:srgbClr val="000099"/>
                </a:solidFill>
                <a:latin typeface="Times New Roman" panose="02020603050405020304" pitchFamily="18" charset="0"/>
              </a:rPr>
              <a:t>Dec</a:t>
            </a:r>
            <a:r>
              <a:rPr lang="zh-CN" altLang="en-US" sz="1200" ker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1200" kern="0">
                <a:solidFill>
                  <a:srgbClr val="000099"/>
                </a:solidFill>
                <a:latin typeface="Times New Roman" panose="02020603050405020304" pitchFamily="18" charset="0"/>
              </a:rPr>
              <a:t>2022</a:t>
            </a:r>
          </a:p>
          <a:p>
            <a:pPr marL="380990" indent="-38099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Fengwu</a:t>
            </a:r>
            <a:r>
              <a:rPr lang="en-US" altLang="zh-CN" sz="1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(Shanghai Artificial Intelligence Laboratory)</a:t>
            </a:r>
          </a:p>
          <a:p>
            <a:pPr algn="just">
              <a:lnSpc>
                <a:spcPct val="150000"/>
              </a:lnSpc>
            </a:pPr>
            <a:r>
              <a:rPr lang="en-US" altLang="zh-CN" sz="1200" kern="0">
                <a:solidFill>
                  <a:srgbClr val="000099"/>
                </a:solidFill>
                <a:latin typeface="Times New Roman" panose="02020603050405020304" pitchFamily="18" charset="0"/>
              </a:rPr>
              <a:t>	CMA</a:t>
            </a:r>
            <a:r>
              <a:rPr lang="zh-CN" altLang="en-US" sz="1200" ker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1200" kern="0">
                <a:solidFill>
                  <a:srgbClr val="000099"/>
                </a:solidFill>
                <a:latin typeface="Times New Roman" panose="02020603050405020304" pitchFamily="18" charset="0"/>
              </a:rPr>
              <a:t>National Meteorological Centre-from</a:t>
            </a:r>
            <a:r>
              <a:rPr lang="zh-CN" altLang="en-US" sz="1200" ker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1200" kern="0">
                <a:solidFill>
                  <a:srgbClr val="000099"/>
                </a:solidFill>
                <a:latin typeface="Times New Roman" panose="02020603050405020304" pitchFamily="18" charset="0"/>
              </a:rPr>
              <a:t>July</a:t>
            </a:r>
            <a:r>
              <a:rPr lang="zh-CN" altLang="en-US" sz="1200" ker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1200" kern="0">
                <a:solidFill>
                  <a:srgbClr val="000099"/>
                </a:solidFill>
                <a:latin typeface="Times New Roman" panose="02020603050405020304" pitchFamily="18" charset="0"/>
              </a:rPr>
              <a:t>2023</a:t>
            </a:r>
          </a:p>
          <a:p>
            <a:pPr algn="just">
              <a:lnSpc>
                <a:spcPct val="150000"/>
              </a:lnSpc>
            </a:pPr>
            <a:r>
              <a:rPr lang="en-US" altLang="zh-CN" kern="0">
                <a:solidFill>
                  <a:srgbClr val="000099"/>
                </a:solidFill>
                <a:latin typeface="Times New Roman" panose="02020603050405020304" pitchFamily="18" charset="0"/>
              </a:rPr>
              <a:t>	</a:t>
            </a:r>
            <a:r>
              <a:rPr lang="en-US" altLang="zh-CN" sz="1200" kern="0">
                <a:solidFill>
                  <a:srgbClr val="000099"/>
                </a:solidFill>
                <a:latin typeface="Times New Roman" panose="02020603050405020304" pitchFamily="18" charset="0"/>
              </a:rPr>
              <a:t>Shanghai Meteorological Bureau-from</a:t>
            </a:r>
            <a:r>
              <a:rPr lang="zh-CN" altLang="en-US" sz="1200" ker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1200" kern="0">
                <a:solidFill>
                  <a:srgbClr val="000099"/>
                </a:solidFill>
                <a:latin typeface="Times New Roman" panose="02020603050405020304" pitchFamily="18" charset="0"/>
              </a:rPr>
              <a:t>July</a:t>
            </a:r>
            <a:r>
              <a:rPr lang="zh-CN" altLang="en-US" sz="1200" ker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1200" kern="0">
                <a:solidFill>
                  <a:srgbClr val="000099"/>
                </a:solidFill>
                <a:latin typeface="Times New Roman" panose="02020603050405020304" pitchFamily="18" charset="0"/>
              </a:rPr>
              <a:t>2023</a:t>
            </a:r>
            <a:endParaRPr lang="en-US" altLang="zh-CN" sz="120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0990" indent="-38099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Fuxi (Fudan University)</a:t>
            </a:r>
          </a:p>
          <a:p>
            <a:pPr algn="just">
              <a:lnSpc>
                <a:spcPct val="150000"/>
              </a:lnSpc>
            </a:pPr>
            <a:r>
              <a:rPr kumimoji="1" lang="en-US" altLang="zh-CN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1200" kern="0">
                <a:solidFill>
                  <a:srgbClr val="000099"/>
                </a:solidFill>
                <a:latin typeface="Times New Roman" panose="02020603050405020304" pitchFamily="18" charset="0"/>
              </a:rPr>
              <a:t> CMA</a:t>
            </a:r>
            <a:r>
              <a:rPr lang="zh-CN" altLang="en-US" sz="1200" ker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1200" kern="0">
                <a:solidFill>
                  <a:srgbClr val="000099"/>
                </a:solidFill>
                <a:latin typeface="Times New Roman" panose="02020603050405020304" pitchFamily="18" charset="0"/>
              </a:rPr>
              <a:t>National Meteorological Centre-from</a:t>
            </a:r>
            <a:r>
              <a:rPr lang="zh-CN" altLang="en-US" sz="1200" ker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1200" kern="0">
                <a:solidFill>
                  <a:srgbClr val="000099"/>
                </a:solidFill>
                <a:latin typeface="Times New Roman" panose="02020603050405020304" pitchFamily="18" charset="0"/>
              </a:rPr>
              <a:t>July</a:t>
            </a:r>
            <a:r>
              <a:rPr lang="zh-CN" altLang="en-US" sz="1200" ker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1200" kern="0">
                <a:solidFill>
                  <a:srgbClr val="000099"/>
                </a:solidFill>
                <a:latin typeface="Times New Roman" panose="02020603050405020304" pitchFamily="18" charset="0"/>
              </a:rPr>
              <a:t>2023</a:t>
            </a:r>
            <a:endParaRPr kumimoji="1" lang="zh-CN" altLang="en-US"/>
          </a:p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9439A-BDF3-DE49-8A97-624C0790537E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57031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13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21F1AD32-306A-4766-A061-94E7A59B27EA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A4024-C16F-4B07-B5CA-1FC9471D80D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553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9439A-BDF3-DE49-8A97-624C0790537E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099432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304800">
              <a:spcBef>
                <a:spcPts val="1200"/>
              </a:spcBef>
            </a:pPr>
            <a:r>
              <a:rPr lang="en-US" altLang="zh-CN" sz="1700" kern="10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Staff</a:t>
            </a:r>
            <a:endParaRPr lang="zh-CN" altLang="zh-CN" sz="1700" kern="10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lvl="1" indent="306070">
              <a:spcBef>
                <a:spcPts val="1200"/>
              </a:spcBef>
            </a:pPr>
            <a:r>
              <a:rPr lang="en-US" altLang="zh-CN" sz="1700" b="1" kern="10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Typhoon forecaster</a:t>
            </a:r>
            <a:r>
              <a:rPr lang="en-US" altLang="zh-CN" sz="1700" kern="10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: </a:t>
            </a:r>
            <a:r>
              <a:rPr lang="en-US" altLang="zh-CN" sz="1300" kern="10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responsible for obtaining TC position and intensity predictions based on AI model outputs. </a:t>
            </a:r>
            <a:endParaRPr lang="zh-CN" altLang="zh-CN" sz="1300" kern="10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lvl="1" indent="306070">
              <a:spcBef>
                <a:spcPts val="1200"/>
              </a:spcBef>
            </a:pPr>
            <a:r>
              <a:rPr lang="en-US" altLang="zh-CN" sz="1700" b="1" kern="10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IT Professionals</a:t>
            </a:r>
            <a:r>
              <a:rPr lang="en-US" altLang="zh-CN" sz="1700" kern="10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: IT professionals will oversee the operation of data-driven weather forecasting models, ensuring the seamless integration of AI into operational workflows.</a:t>
            </a:r>
            <a:endParaRPr lang="zh-CN" altLang="zh-CN" sz="1700" kern="10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lvl="1" indent="306070">
              <a:spcBef>
                <a:spcPts val="1200"/>
              </a:spcBef>
            </a:pPr>
            <a:r>
              <a:rPr lang="en-US" altLang="zh-CN" sz="1700" b="1" kern="10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Data Visualization Experts</a:t>
            </a:r>
            <a:r>
              <a:rPr lang="en-US" altLang="zh-CN" sz="1700" kern="10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: Experts in data visualization will play a crucial role in transforming AI-driven TC forecast products into user-friendly formats for dissemination to the public, emergency responders, and decision-makers.</a:t>
            </a:r>
            <a:endParaRPr lang="zh-CN" altLang="zh-CN" sz="1700" kern="10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304800">
              <a:spcBef>
                <a:spcPts val="1200"/>
              </a:spcBef>
            </a:pPr>
            <a:r>
              <a:rPr lang="en-US" altLang="zh-CN" sz="1700" kern="10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Funding</a:t>
            </a:r>
            <a:endParaRPr lang="zh-CN" altLang="zh-CN" sz="1700" kern="10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lvl="1" indent="306070">
              <a:spcBef>
                <a:spcPts val="1200"/>
              </a:spcBef>
            </a:pPr>
            <a:r>
              <a:rPr lang="en-US" altLang="zh-CN" sz="1700" b="1" kern="10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Workshops and Training</a:t>
            </a:r>
          </a:p>
          <a:p>
            <a:pPr lvl="1" indent="306070">
              <a:spcBef>
                <a:spcPts val="1200"/>
              </a:spcBef>
            </a:pPr>
            <a:r>
              <a:rPr lang="en-US" altLang="zh-CN" sz="1700" b="1" kern="10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Computing Station</a:t>
            </a:r>
            <a:r>
              <a:rPr lang="en-US" altLang="zh-CN" sz="1700" kern="10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: A dedicated computing station is necessary for the continuous real-time operation of AI models. Funding will be allocated to acquire and maintain this essential hardware.</a:t>
            </a:r>
            <a:endParaRPr lang="zh-CN" altLang="zh-CN" sz="1700" kern="10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endParaRPr kumimoji="1" lang="zh-CN" altLang="en-US" sz="1700"/>
          </a:p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9439A-BDF3-DE49-8A97-624C0790537E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77778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40C81F-8D53-F745-8731-3D7D2A1F3E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14DE81A-A803-2847-B0FB-384E9920AB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2F9FD-C3E4-2644-9950-5BAE28A52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53F9-F38F-4D42-9E17-A70C8EF7F753}" type="datetimeFigureOut">
              <a:rPr kumimoji="1" lang="zh-CN" altLang="en-US" smtClean="0"/>
              <a:t>2023/11/25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015FE1-34D9-AF42-BC0B-A8D25143E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9EEEE2-86BE-5848-9AA7-41E885EEB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6306A-B202-D640-8030-6C2299B41D8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93333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6E8941-3F5E-B145-B167-D795BCFE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FBB550-EAE1-DD4F-96E4-684D48C8ED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3BC17-37E2-A141-A256-2EBCE1E12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53F9-F38F-4D42-9E17-A70C8EF7F753}" type="datetimeFigureOut">
              <a:rPr kumimoji="1" lang="zh-CN" altLang="en-US" smtClean="0"/>
              <a:t>2023/11/25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A0E83B-23B1-F24B-B6E9-41267AE28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FCF13F-3B2D-9843-AAE6-A2BEEB68E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6306A-B202-D640-8030-6C2299B41D8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21077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9434200-51FC-5741-8544-DBD44FA5CA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A872F7-EFD8-C048-988A-61E6E211B9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555A393-F9E2-6041-8B4F-3ACFA8AA5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53F9-F38F-4D42-9E17-A70C8EF7F753}" type="datetimeFigureOut">
              <a:rPr kumimoji="1" lang="zh-CN" altLang="en-US" smtClean="0"/>
              <a:t>2023/11/25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5CB4D3-4794-C645-99A4-D2F731096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624CE3C-4166-2C43-8E69-97D26458F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6306A-B202-D640-8030-6C2299B41D8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5286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E05D13-C420-1040-9CE2-AD81A4491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DD8B8C1-FAD7-604C-9F11-9A5895EA53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F61412-C743-0741-91C1-BE7DB26D8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53F9-F38F-4D42-9E17-A70C8EF7F753}" type="datetimeFigureOut">
              <a:rPr kumimoji="1" lang="zh-CN" altLang="en-US" smtClean="0"/>
              <a:t>2023/11/25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610724-E605-4149-A415-0215251D7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983E8F-97B6-BD48-9857-D3E244D37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6306A-B202-D640-8030-6C2299B41D8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44264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9B08A5-822F-A64A-91DF-3F47ADFB6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10B124D-3C8E-6A43-8B6D-276627C581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CCE05-094D-3642-9DD9-7AAE70FEE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53F9-F38F-4D42-9E17-A70C8EF7F753}" type="datetimeFigureOut">
              <a:rPr kumimoji="1" lang="zh-CN" altLang="en-US" smtClean="0"/>
              <a:t>2023/11/25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2A5A6A-6D48-674E-838D-A8475143A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11C252-A2C3-B248-B1F3-2081F27F6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6306A-B202-D640-8030-6C2299B41D8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1446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5CFA71-A296-2F4A-81A9-B5F3277D5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1CF5365-F43D-0240-9B54-9B3552BD43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412D148-F744-754B-8417-1425903F6E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CFBABC-D4BF-B34E-BA59-1087E2C38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53F9-F38F-4D42-9E17-A70C8EF7F753}" type="datetimeFigureOut">
              <a:rPr kumimoji="1" lang="zh-CN" altLang="en-US" smtClean="0"/>
              <a:t>2023/11/25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D9E0EF-8626-4B4F-B0B4-E3F83E7E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7045A7D-68D1-FF46-870E-E34CA4C64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6306A-B202-D640-8030-6C2299B41D8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86113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EEDD7B-0BB2-2D40-8906-ACD7856C6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EC02484-4E9D-0945-A560-62CC929E05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62F9E0D-16AE-3944-BC6E-B5DEBE8F18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3FEA528-8393-B743-9435-2F1980A09B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97E3494-4A77-1941-BC8F-2AB5911F3A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80199C4-EDD6-004A-B21A-B59E1A8B2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53F9-F38F-4D42-9E17-A70C8EF7F753}" type="datetimeFigureOut">
              <a:rPr kumimoji="1" lang="zh-CN" altLang="en-US" smtClean="0"/>
              <a:t>2023/11/25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E4C499F-4D50-3049-AC99-BB2DF33C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CC658B4-DF2E-DF43-B91E-DD5F0FD18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6306A-B202-D640-8030-6C2299B41D8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22309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98849A-E911-9C48-B4E1-DE094BE27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C217BEB-BE3B-1C4F-8CD3-3C7CCCF25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53F9-F38F-4D42-9E17-A70C8EF7F753}" type="datetimeFigureOut">
              <a:rPr kumimoji="1" lang="zh-CN" altLang="en-US" smtClean="0"/>
              <a:t>2023/11/25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A6B8453-CA06-1B46-8702-63747DBFD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ECE79D-6CB7-4244-96FF-85E5BE441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6306A-B202-D640-8030-6C2299B41D8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58755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D3747B3-0EA1-0545-8F3E-073AF41DA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53F9-F38F-4D42-9E17-A70C8EF7F753}" type="datetimeFigureOut">
              <a:rPr kumimoji="1" lang="zh-CN" altLang="en-US" smtClean="0"/>
              <a:t>2023/11/25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8E9DBBA-CFB4-594A-A93A-D8B9CBF51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8B8C4D-658A-064C-922F-CF737B3BC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6306A-B202-D640-8030-6C2299B41D8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90446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2594D8-3514-924F-9287-8CE9BD857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C03DF6-D460-BF4F-857C-180AEFFEA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5796D13-43F5-3D42-BC62-47A26312E7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4871088-685F-D64F-A369-E8A05FFB2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53F9-F38F-4D42-9E17-A70C8EF7F753}" type="datetimeFigureOut">
              <a:rPr kumimoji="1" lang="zh-CN" altLang="en-US" smtClean="0"/>
              <a:t>2023/11/25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7E02BC6-4509-DB4C-A6ED-F1BB31B28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FB75F6-0B11-E744-AD72-82592A1D3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6306A-B202-D640-8030-6C2299B41D8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61094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611123-D3B0-AE42-A46B-C955EA390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BB64AB9-D3B9-5F47-BAE3-5F96EA1650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C59F5D-F959-3A4A-BD42-E53817E4E1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AD07B1D-5091-274F-8BD8-B312A07D5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53F9-F38F-4D42-9E17-A70C8EF7F753}" type="datetimeFigureOut">
              <a:rPr kumimoji="1" lang="zh-CN" altLang="en-US" smtClean="0"/>
              <a:t>2023/11/25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A3EE251-091E-0F4B-8526-49F55BE86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8B43187-3ADA-1045-95A7-C93E1F8E5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6306A-B202-D640-8030-6C2299B41D8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52638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772D82B-9178-D04D-8508-3F0CA8907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E5CCA8-39FD-9349-BE05-C55FA5D05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F9C35F-B86B-ED4E-AC6F-E1ED22CA4A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253F9-F38F-4D42-9E17-A70C8EF7F753}" type="datetimeFigureOut">
              <a:rPr kumimoji="1" lang="zh-CN" altLang="en-US" smtClean="0"/>
              <a:t>2023/11/25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303F99-AA13-D84D-897B-2A1D6E9617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2ECDE1-021E-C74B-945D-76E2531E45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6306A-B202-D640-8030-6C2299B41D8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12976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mo2016_powerpoint_standard_v2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26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169419"/>
            <a:ext cx="12436489" cy="3661079"/>
          </a:xfrm>
          <a:prstGeom prst="rect">
            <a:avLst/>
          </a:prstGeom>
        </p:spPr>
        <p:txBody>
          <a:bodyPr vert="horz" lIns="121871" tIns="60935" rIns="121871" bIns="60935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zh-CN" sz="4800" b="1">
              <a:solidFill>
                <a:srgbClr val="000090"/>
              </a:solidFill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r>
              <a:rPr lang="en-US" altLang="zh-CN" b="1" dirty="0">
                <a:solidFill>
                  <a:srgbClr val="00009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Application of </a:t>
            </a:r>
          </a:p>
          <a:p>
            <a:r>
              <a:rPr lang="en-US" altLang="zh-CN" b="1" dirty="0">
                <a:solidFill>
                  <a:srgbClr val="00009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data-driven AI weather forecast </a:t>
            </a:r>
          </a:p>
          <a:p>
            <a:r>
              <a:rPr lang="en-US" altLang="zh-CN" b="1" dirty="0">
                <a:solidFill>
                  <a:srgbClr val="00009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in Typhoon forecasting and warning </a:t>
            </a:r>
            <a:endParaRPr lang="en-CH" altLang="zh-CN" b="1" dirty="0">
              <a:solidFill>
                <a:srgbClr val="000090"/>
              </a:solidFill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r>
              <a:rPr lang="en-US" altLang="zh-CN" sz="2800" b="1" dirty="0" err="1">
                <a:solidFill>
                  <a:srgbClr val="000090"/>
                </a:solidFill>
                <a:latin typeface="Century Gothic"/>
                <a:ea typeface="Verdana"/>
              </a:rPr>
              <a:t>Kanghui</a:t>
            </a:r>
            <a:r>
              <a:rPr lang="en-US" altLang="zh-CN" sz="2800" b="1" dirty="0">
                <a:solidFill>
                  <a:srgbClr val="000090"/>
                </a:solidFill>
                <a:latin typeface="Century Gothic"/>
                <a:ea typeface="Verdana"/>
              </a:rPr>
              <a:t> Zhou</a:t>
            </a:r>
          </a:p>
          <a:p>
            <a:r>
              <a:rPr lang="en" altLang="zh-CN" sz="2800" b="1" dirty="0">
                <a:solidFill>
                  <a:srgbClr val="00009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WMO AI support officer</a:t>
            </a:r>
          </a:p>
          <a:p>
            <a:r>
              <a:rPr lang="en-US" sz="3200" b="1" dirty="0">
                <a:solidFill>
                  <a:srgbClr val="00009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Nov 2023</a:t>
            </a:r>
          </a:p>
        </p:txBody>
      </p:sp>
    </p:spTree>
    <p:extLst>
      <p:ext uri="{BB962C8B-B14F-4D97-AF65-F5344CB8AC3E}">
        <p14:creationId xmlns:p14="http://schemas.microsoft.com/office/powerpoint/2010/main" val="3323205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671A5B6-555B-8645-91A6-8589C6920385}"/>
              </a:ext>
            </a:extLst>
          </p:cNvPr>
          <p:cNvSpPr txBox="1">
            <a:spLocks/>
          </p:cNvSpPr>
          <p:nvPr/>
        </p:nvSpPr>
        <p:spPr>
          <a:xfrm>
            <a:off x="347810" y="389240"/>
            <a:ext cx="12569252" cy="512649"/>
          </a:xfrm>
          <a:prstGeom prst="rect">
            <a:avLst/>
          </a:prstGeom>
        </p:spPr>
        <p:txBody>
          <a:bodyPr vert="horz" wrap="square" lIns="0" tIns="1391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Application of Data-driven Weather forecasting in HKO</a:t>
            </a:r>
            <a:endParaRPr lang="zh-CN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D020FD1-6E8C-7C48-9DFD-DE8B9C372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10" y="1089905"/>
            <a:ext cx="7651160" cy="467818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98C52129-3CA5-A248-82A5-E3CA1B2DC676}"/>
              </a:ext>
            </a:extLst>
          </p:cNvPr>
          <p:cNvSpPr txBox="1"/>
          <p:nvPr/>
        </p:nvSpPr>
        <p:spPr>
          <a:xfrm>
            <a:off x="425352" y="5663639"/>
            <a:ext cx="7573618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" altLang="zh-CN" sz="1800" dirty="0">
                <a:effectLst/>
                <a:latin typeface="PalatinoLinotype"/>
                <a:ea typeface="等线"/>
              </a:rPr>
              <a:t>Root-mean-square error of global models’ forecast positions for </a:t>
            </a:r>
            <a:r>
              <a:rPr lang="en" altLang="zh-CN" sz="1800" dirty="0" err="1">
                <a:effectLst/>
                <a:latin typeface="PalatinoLinotype"/>
                <a:ea typeface="等线"/>
              </a:rPr>
              <a:t>Saola</a:t>
            </a:r>
            <a:r>
              <a:rPr lang="en" altLang="zh-CN" sz="1800" dirty="0">
                <a:effectLst/>
                <a:latin typeface="PalatinoLinotype"/>
                <a:ea typeface="等线"/>
              </a:rPr>
              <a:t> . Forecasts are verified against </a:t>
            </a:r>
            <a:r>
              <a:rPr lang="en" altLang="zh-CN" sz="1800" dirty="0" err="1">
                <a:effectLst/>
                <a:latin typeface="PalatinoLinotype"/>
                <a:ea typeface="等线"/>
              </a:rPr>
              <a:t>Saola’s</a:t>
            </a:r>
            <a:r>
              <a:rPr lang="en" altLang="zh-CN" sz="1800" dirty="0">
                <a:effectLst/>
                <a:latin typeface="PalatinoLinotype"/>
                <a:ea typeface="等线"/>
              </a:rPr>
              <a:t> analysis positions based on HKO operational warning track and homogenized to have a common data set among models.</a:t>
            </a:r>
            <a:r>
              <a:rPr lang="en" altLang="zh-CN" dirty="0">
                <a:latin typeface="PalatinoLinotype"/>
                <a:ea typeface="等线"/>
              </a:rPr>
              <a:t> </a:t>
            </a:r>
            <a:endParaRPr lang="en" altLang="zh-CN">
              <a:effectLst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936DD35-2696-334E-B7B2-ABD6CE43B7F4}"/>
              </a:ext>
            </a:extLst>
          </p:cNvPr>
          <p:cNvSpPr txBox="1"/>
          <p:nvPr/>
        </p:nvSpPr>
        <p:spPr>
          <a:xfrm>
            <a:off x="8205248" y="1689154"/>
            <a:ext cx="3531704" cy="258532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" altLang="zh-CN" sz="1800" b="1" dirty="0">
                <a:solidFill>
                  <a:schemeClr val="accent1"/>
                </a:solidFill>
                <a:effectLst/>
                <a:latin typeface="PalatinoLinotype"/>
                <a:ea typeface="等线"/>
              </a:rPr>
              <a:t>Pangu</a:t>
            </a:r>
            <a:r>
              <a:rPr lang="en-US" altLang="zh-CN" sz="1800" b="1" dirty="0">
                <a:solidFill>
                  <a:schemeClr val="accent1"/>
                </a:solidFill>
                <a:effectLst/>
                <a:latin typeface="PalatinoLinotype"/>
                <a:ea typeface="等线"/>
              </a:rPr>
              <a:t>-Weather</a:t>
            </a:r>
            <a:r>
              <a:rPr lang="zh-CN" altLang="en-US" sz="1800" b="1" dirty="0">
                <a:solidFill>
                  <a:schemeClr val="accent1"/>
                </a:solidFill>
                <a:effectLst/>
                <a:latin typeface="PalatinoLinotype"/>
                <a:ea typeface="等线"/>
              </a:rPr>
              <a:t> </a:t>
            </a:r>
            <a:r>
              <a:rPr lang="en-US" altLang="zh-CN" sz="1800" dirty="0">
                <a:effectLst/>
                <a:latin typeface="PalatinoLinotype"/>
                <a:ea typeface="等线"/>
              </a:rPr>
              <a:t>is</a:t>
            </a:r>
            <a:r>
              <a:rPr lang="zh-CN" altLang="en-US" sz="1800" dirty="0">
                <a:effectLst/>
                <a:latin typeface="PalatinoLinotype"/>
                <a:ea typeface="等线"/>
              </a:rPr>
              <a:t> </a:t>
            </a:r>
            <a:r>
              <a:rPr lang="en-US" altLang="zh-CN" sz="1800" dirty="0">
                <a:effectLst/>
                <a:latin typeface="PalatinoLinotype"/>
                <a:ea typeface="等线"/>
              </a:rPr>
              <a:t>running in HKO with </a:t>
            </a:r>
            <a:r>
              <a:rPr lang="en" altLang="zh-CN" sz="1800" dirty="0">
                <a:effectLst/>
                <a:latin typeface="PalatinoLinotype"/>
                <a:ea typeface="等线"/>
              </a:rPr>
              <a:t>initial conditions from</a:t>
            </a:r>
            <a:r>
              <a:rPr lang="en" altLang="zh-CN" dirty="0">
                <a:latin typeface="PalatinoLinotype"/>
                <a:ea typeface="等线"/>
              </a:rPr>
              <a:t> 5 NWP</a:t>
            </a:r>
            <a:r>
              <a:rPr lang="en" altLang="zh-CN" sz="1800" dirty="0">
                <a:effectLst/>
                <a:latin typeface="PalatinoLinotype"/>
                <a:ea typeface="等线"/>
              </a:rPr>
              <a:t> models </a:t>
            </a:r>
            <a:r>
              <a:rPr lang="en" altLang="zh-CN" dirty="0">
                <a:ea typeface="等线"/>
              </a:rPr>
              <a:t>:</a:t>
            </a:r>
            <a:endParaRPr lang="en" altLang="zh-CN" sz="1800" dirty="0">
              <a:effectLst/>
              <a:latin typeface="PalatinoLinotype"/>
              <a:ea typeface="等线"/>
            </a:endParaRPr>
          </a:p>
          <a:p>
            <a:pPr marL="285750" indent="-285750">
              <a:buFont typeface="Wingdings" pitchFamily="2" charset="2"/>
              <a:buChar char="l"/>
            </a:pPr>
            <a:r>
              <a:rPr lang="en" altLang="zh-CN" sz="1800" dirty="0">
                <a:effectLst/>
                <a:latin typeface="PalatinoLinotype"/>
                <a:ea typeface="等线"/>
              </a:rPr>
              <a:t>ECMWF</a:t>
            </a:r>
          </a:p>
          <a:p>
            <a:pPr marL="285750" indent="-285750">
              <a:buFont typeface="Wingdings" pitchFamily="2" charset="2"/>
              <a:buChar char="l"/>
            </a:pPr>
            <a:r>
              <a:rPr lang="en" altLang="zh-CN" sz="1800" dirty="0">
                <a:effectLst/>
                <a:latin typeface="PalatinoLinotype"/>
                <a:ea typeface="等线"/>
              </a:rPr>
              <a:t>NCEP-GFS</a:t>
            </a:r>
          </a:p>
          <a:p>
            <a:pPr marL="285750" indent="-285750">
              <a:buFont typeface="Wingdings" pitchFamily="2" charset="2"/>
              <a:buChar char="l"/>
            </a:pPr>
            <a:r>
              <a:rPr lang="en" altLang="zh-CN" sz="1800" dirty="0">
                <a:effectLst/>
                <a:latin typeface="PalatinoLinotype"/>
                <a:ea typeface="等线"/>
              </a:rPr>
              <a:t>DWD</a:t>
            </a:r>
            <a:r>
              <a:rPr lang="en" altLang="zh-CN" dirty="0">
                <a:latin typeface="PalatinoLinotype"/>
                <a:ea typeface="等线"/>
              </a:rPr>
              <a:t> </a:t>
            </a:r>
            <a:endParaRPr lang="en" altLang="zh-CN" sz="1800" dirty="0">
              <a:effectLst/>
              <a:latin typeface="PalatinoLinotype"/>
              <a:ea typeface="等线"/>
            </a:endParaRPr>
          </a:p>
          <a:p>
            <a:pPr marL="285750" indent="-285750">
              <a:buFont typeface="Wingdings" pitchFamily="2" charset="2"/>
              <a:buChar char="l"/>
            </a:pPr>
            <a:r>
              <a:rPr lang="en" altLang="zh-CN" sz="1800" err="1">
                <a:effectLst/>
                <a:latin typeface="PalatinoLinotype"/>
              </a:rPr>
              <a:t>MeteoFrance</a:t>
            </a:r>
            <a:endParaRPr lang="en" altLang="zh-CN">
              <a:latin typeface="PalatinoLinotype"/>
            </a:endParaRPr>
          </a:p>
          <a:p>
            <a:pPr marL="285750" indent="-285750">
              <a:buFont typeface="Wingdings" pitchFamily="2" charset="2"/>
              <a:buChar char="l"/>
            </a:pPr>
            <a:r>
              <a:rPr lang="en" altLang="zh-CN" sz="1800" dirty="0">
                <a:effectLst/>
                <a:latin typeface="PalatinoLinotype"/>
                <a:ea typeface="等线"/>
              </a:rPr>
              <a:t>ECCC (Environment and Climate Change Canada)</a:t>
            </a:r>
            <a:endParaRPr lang="en" altLang="zh-CN" dirty="0">
              <a:effectLst/>
              <a:ea typeface="等线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17148DC-69AD-CA4C-9CB7-26C83F589050}"/>
              </a:ext>
            </a:extLst>
          </p:cNvPr>
          <p:cNvSpPr txBox="1"/>
          <p:nvPr/>
        </p:nvSpPr>
        <p:spPr>
          <a:xfrm>
            <a:off x="7913936" y="6514340"/>
            <a:ext cx="61234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252" algn="ctr">
              <a:spcBef>
                <a:spcPts val="131"/>
              </a:spcBef>
            </a:pPr>
            <a:r>
              <a:rPr lang="en-US" altLang="zh-CN" sz="1400">
                <a:latin typeface="Arial" panose="020B0604020202020204" pitchFamily="34" charset="0"/>
                <a:cs typeface="Arial" panose="020B0604020202020204" pitchFamily="34" charset="0"/>
              </a:rPr>
              <a:t>Courtesy</a:t>
            </a:r>
            <a:r>
              <a:rPr lang="zh-CN" altLang="en-US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>
                <a:latin typeface="Arial" panose="020B0604020202020204" pitchFamily="34" charset="0"/>
                <a:cs typeface="Arial" panose="020B0604020202020204" pitchFamily="34" charset="0"/>
              </a:rPr>
              <a:t>of HKO</a:t>
            </a:r>
          </a:p>
        </p:txBody>
      </p:sp>
    </p:spTree>
    <p:extLst>
      <p:ext uri="{BB962C8B-B14F-4D97-AF65-F5344CB8AC3E}">
        <p14:creationId xmlns:p14="http://schemas.microsoft.com/office/powerpoint/2010/main" val="1849435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F7704C-C773-4347-8E74-9B904C546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010" y="312418"/>
            <a:ext cx="8783817" cy="1495425"/>
          </a:xfrm>
        </p:spPr>
        <p:txBody>
          <a:bodyPr>
            <a:normAutofit/>
          </a:bodyPr>
          <a:lstStyle/>
          <a:p>
            <a:r>
              <a:rPr kumimoji="1" lang="en-US" altLang="zh-CN" sz="4000" dirty="0"/>
              <a:t>WMO</a:t>
            </a:r>
            <a:r>
              <a:rPr kumimoji="1" lang="zh-CN" altLang="en-US" sz="4000" dirty="0"/>
              <a:t> </a:t>
            </a:r>
            <a:r>
              <a:rPr kumimoji="1" lang="en-US" altLang="zh-CN" sz="4000" dirty="0"/>
              <a:t>strategic</a:t>
            </a:r>
            <a:r>
              <a:rPr kumimoji="1" lang="zh-CN" altLang="en-US" sz="4000" dirty="0"/>
              <a:t> </a:t>
            </a:r>
            <a:r>
              <a:rPr kumimoji="1" lang="en-US" altLang="zh-CN" sz="4000" dirty="0"/>
              <a:t>Plan</a:t>
            </a:r>
            <a:r>
              <a:rPr kumimoji="1" lang="zh-CN" altLang="en-US" sz="4000" dirty="0"/>
              <a:t> </a:t>
            </a:r>
            <a:r>
              <a:rPr kumimoji="1" lang="en-US" altLang="zh-CN" sz="4000" dirty="0"/>
              <a:t>2024-2027</a:t>
            </a:r>
            <a:endParaRPr kumimoji="1" lang="zh-CN" altLang="en-US" sz="4000" dirty="0"/>
          </a:p>
        </p:txBody>
      </p:sp>
      <p:pic>
        <p:nvPicPr>
          <p:cNvPr id="4" name="图片 3" descr="海上的风景&#10;&#10;中度可信度描述已自动生成">
            <a:extLst>
              <a:ext uri="{FF2B5EF4-FFF2-40B4-BE49-F238E27FC236}">
                <a16:creationId xmlns:a16="http://schemas.microsoft.com/office/drawing/2014/main" id="{C6A4DD14-F609-F34E-ABC0-EB3597B3A6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076"/>
          <a:stretch/>
        </p:blipFill>
        <p:spPr>
          <a:xfrm>
            <a:off x="7958216" y="587498"/>
            <a:ext cx="4067278" cy="5586984"/>
          </a:xfrm>
          <a:prstGeom prst="rect">
            <a:avLst/>
          </a:prstGeom>
          <a:effectLst/>
        </p:spPr>
      </p:pic>
      <p:pic>
        <p:nvPicPr>
          <p:cNvPr id="5" name="Picture 2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FA17142-A781-FE4A-977B-13A97331358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3121" y="4874899"/>
            <a:ext cx="3153923" cy="208335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9E9A154-82C5-3143-89B3-7F34FBA0033B}"/>
              </a:ext>
            </a:extLst>
          </p:cNvPr>
          <p:cNvSpPr txBox="1"/>
          <p:nvPr/>
        </p:nvSpPr>
        <p:spPr>
          <a:xfrm>
            <a:off x="-103121" y="1775171"/>
            <a:ext cx="779068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itchFamily="2" charset="2"/>
              <a:buChar char="l"/>
            </a:pPr>
            <a:r>
              <a:rPr lang="en-GB" altLang="zh-CN" sz="1800" b="1" dirty="0">
                <a:solidFill>
                  <a:srgbClr val="001F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Objective 2.3 Enable access to and use of numerical analysis and Earth system prediction products at all temporal and spatial scales from the WMO </a:t>
            </a:r>
            <a:r>
              <a:rPr lang="en-GB" altLang="zh-CN" sz="1800" b="1" dirty="0">
                <a:solidFill>
                  <a:srgbClr val="1F3864"/>
                </a:solidFill>
                <a:effectLst/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Integrated Processing and Prediction </a:t>
            </a:r>
            <a:r>
              <a:rPr lang="en-GB" altLang="zh-CN" sz="1800" b="1" dirty="0">
                <a:solidFill>
                  <a:srgbClr val="001F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System</a:t>
            </a:r>
            <a:r>
              <a:rPr lang="zh-CN" altLang="en-US" sz="2400" b="0" i="0" dirty="0">
                <a:effectLst/>
                <a:latin typeface="SimHei" panose="02010609060101010101" pitchFamily="49" charset="-122"/>
                <a:ea typeface="SimHei" panose="02010609060101010101" pitchFamily="49" charset="-122"/>
              </a:rPr>
              <a:t> </a:t>
            </a:r>
            <a:endParaRPr lang="en-US" altLang="zh-CN" sz="2400" b="0" i="0">
              <a:effectLst/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1200150" lvl="2" indent="-285750">
              <a:buFont typeface="Wingdings" pitchFamily="2" charset="2"/>
              <a:buChar char="l"/>
            </a:pPr>
            <a:r>
              <a:rPr lang="en" altLang="zh-CN" sz="2000" dirty="0">
                <a:effectLst/>
                <a:latin typeface="Helvetica Neue" panose="02000503000000020004" pitchFamily="2" charset="0"/>
              </a:rPr>
              <a:t>FOCUS: The implementation of new technologies, especially </a:t>
            </a:r>
            <a:r>
              <a:rPr lang="en" altLang="zh-CN" sz="2000" dirty="0">
                <a:solidFill>
                  <a:srgbClr val="FF0000"/>
                </a:solidFill>
                <a:effectLst/>
                <a:latin typeface="Helvetica Neue" panose="02000503000000020004" pitchFamily="2" charset="0"/>
              </a:rPr>
              <a:t>Artificial Intelligence (AI), </a:t>
            </a:r>
            <a:r>
              <a:rPr lang="en" altLang="zh-CN" sz="2000" dirty="0">
                <a:effectLst/>
                <a:latin typeface="Helvetica Neue" panose="02000503000000020004" pitchFamily="2" charset="0"/>
              </a:rPr>
              <a:t>encouraged</a:t>
            </a:r>
          </a:p>
          <a:p>
            <a:pPr marL="742950" lvl="1" indent="-285750">
              <a:buFont typeface="Wingdings" pitchFamily="2" charset="2"/>
              <a:buChar char="l"/>
            </a:pPr>
            <a:endParaRPr lang="en-US" altLang="zh-CN" sz="240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742950" lvl="1" indent="-285750">
              <a:buFont typeface="Wingdings" pitchFamily="2" charset="2"/>
              <a:buChar char="l"/>
            </a:pPr>
            <a:r>
              <a:rPr lang="en-US" altLang="zh-CN" sz="1800" b="1" dirty="0">
                <a:solidFill>
                  <a:srgbClr val="001F6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Objective 3.2 Enhance the science-for-service value cycle ensuring scientific and technological advances improve predictive capabilities and analysis</a:t>
            </a:r>
          </a:p>
          <a:p>
            <a:pPr marL="1200150" lvl="2" indent="-285750">
              <a:buFont typeface="Wingdings" pitchFamily="2" charset="2"/>
              <a:buChar char="l"/>
            </a:pPr>
            <a:r>
              <a:rPr lang="en" altLang="zh-CN" sz="2000" dirty="0">
                <a:effectLst/>
                <a:latin typeface="Helvetica Neue" panose="02000503000000020004" pitchFamily="2" charset="0"/>
              </a:rPr>
              <a:t>FOCUS: Capabilities for Earth system prediction and projection on all time and space scales improved including, but not limited to, emerging new methods and tools, </a:t>
            </a:r>
            <a:r>
              <a:rPr lang="en" altLang="zh-CN" sz="2000" dirty="0">
                <a:solidFill>
                  <a:srgbClr val="FF0000"/>
                </a:solidFill>
                <a:effectLst/>
                <a:latin typeface="Helvetica Neue" panose="02000503000000020004" pitchFamily="2" charset="0"/>
              </a:rPr>
              <a:t>including AI </a:t>
            </a:r>
          </a:p>
          <a:p>
            <a:pPr marL="742950" lvl="1" indent="-285750">
              <a:buFont typeface="Wingdings" pitchFamily="2" charset="2"/>
              <a:buChar char="l"/>
            </a:pPr>
            <a:endParaRPr lang="en-US" altLang="zh-CN" sz="240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32823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3C98046-122F-E9E2-73FE-EDF2AA8610A0}"/>
              </a:ext>
            </a:extLst>
          </p:cNvPr>
          <p:cNvSpPr/>
          <p:nvPr/>
        </p:nvSpPr>
        <p:spPr>
          <a:xfrm>
            <a:off x="190982" y="5874152"/>
            <a:ext cx="2639028" cy="9722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E93CD3A-27D9-DD0B-F09A-DB856936EE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3121" y="4874899"/>
            <a:ext cx="3153923" cy="2083350"/>
          </a:xfrm>
          <a:prstGeom prst="rect">
            <a:avLst/>
          </a:prstGeom>
        </p:spPr>
      </p:pic>
      <p:sp>
        <p:nvSpPr>
          <p:cNvPr id="7" name="Shape 79">
            <a:extLst>
              <a:ext uri="{FF2B5EF4-FFF2-40B4-BE49-F238E27FC236}">
                <a16:creationId xmlns:a16="http://schemas.microsoft.com/office/drawing/2014/main" id="{4F869589-884E-0A93-FFE5-1F0A359B3C76}"/>
              </a:ext>
            </a:extLst>
          </p:cNvPr>
          <p:cNvSpPr/>
          <p:nvPr/>
        </p:nvSpPr>
        <p:spPr>
          <a:xfrm>
            <a:off x="-791111" y="162655"/>
            <a:ext cx="11814246" cy="184665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GB" sz="4000" b="1">
                <a:solidFill>
                  <a:srgbClr val="005BAA"/>
                </a:solidFill>
                <a:latin typeface="Calibri"/>
                <a:ea typeface="Verdana"/>
                <a:cs typeface="Calibri"/>
              </a:rPr>
              <a:t>AI for Nowcasting Pilot Project</a:t>
            </a:r>
            <a:r>
              <a:rPr lang="en-CH" sz="4000" b="1">
                <a:solidFill>
                  <a:srgbClr val="005BAA"/>
                </a:solidFill>
                <a:latin typeface="Calibri"/>
                <a:ea typeface="Verdana"/>
                <a:cs typeface="Calibri"/>
              </a:rPr>
              <a:t> </a:t>
            </a:r>
            <a:r>
              <a:rPr lang="en-GB" sz="4000" b="1">
                <a:solidFill>
                  <a:srgbClr val="005BAA"/>
                </a:solidFill>
                <a:latin typeface="Calibri"/>
                <a:ea typeface="Verdana"/>
                <a:cs typeface="Calibri"/>
              </a:rPr>
              <a:t>(AINPP) </a:t>
            </a:r>
            <a:endParaRPr lang="en-GB" sz="4000" b="1">
              <a:solidFill>
                <a:srgbClr val="005BAA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4000" b="1">
                <a:solidFill>
                  <a:srgbClr val="005BAA"/>
                </a:solidFill>
                <a:latin typeface="Calibri"/>
                <a:ea typeface="Verdana"/>
                <a:cs typeface="Calibri"/>
              </a:rPr>
              <a:t>to support the EW4ALL</a:t>
            </a:r>
            <a:r>
              <a:rPr lang="en-CH" sz="4000" b="1">
                <a:solidFill>
                  <a:srgbClr val="005BAA"/>
                </a:solidFill>
                <a:latin typeface="Calibri"/>
                <a:ea typeface="Verdana"/>
                <a:cs typeface="Calibri"/>
              </a:rPr>
              <a:t> (in prep. phase)</a:t>
            </a:r>
            <a:endParaRPr lang="en-US" altLang="zh-CN" sz="4000" b="1">
              <a:solidFill>
                <a:srgbClr val="005BAA"/>
              </a:solidFill>
              <a:latin typeface="Calibri"/>
              <a:ea typeface="Verdana"/>
              <a:cs typeface="Calibri"/>
            </a:endParaRPr>
          </a:p>
          <a:p>
            <a:pPr algn="ctr"/>
            <a:endParaRPr lang="en-GB" sz="4000" b="1">
              <a:solidFill>
                <a:srgbClr val="005BAA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F68AFEFD-48EE-5C28-0C6A-708A8537DC53}"/>
              </a:ext>
            </a:extLst>
          </p:cNvPr>
          <p:cNvSpPr txBox="1">
            <a:spLocks/>
          </p:cNvSpPr>
          <p:nvPr/>
        </p:nvSpPr>
        <p:spPr>
          <a:xfrm>
            <a:off x="661408" y="1776283"/>
            <a:ext cx="6307136" cy="2651879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400" b="1">
                <a:latin typeface="Calibri"/>
                <a:ea typeface="Verdana"/>
                <a:cs typeface="Calibri"/>
              </a:rPr>
              <a:t>Motivation</a:t>
            </a:r>
          </a:p>
          <a:p>
            <a:pPr marL="342900" indent="-342900">
              <a:buFont typeface="Wingdings" pitchFamily="2" charset="2"/>
              <a:buChar char="l"/>
            </a:pPr>
            <a:r>
              <a:rPr kumimoji="1" lang="en-US" altLang="zh-CN" sz="1800">
                <a:latin typeface="Calibri"/>
                <a:ea typeface="Verdana"/>
                <a:cs typeface="Calibri"/>
              </a:rPr>
              <a:t>Support the E</a:t>
            </a:r>
            <a:r>
              <a:rPr kumimoji="1" lang="en-CH" altLang="zh-CN" sz="1800">
                <a:latin typeface="Calibri"/>
                <a:ea typeface="Verdana"/>
                <a:cs typeface="Calibri"/>
              </a:rPr>
              <a:t>W4ALL </a:t>
            </a:r>
            <a:r>
              <a:rPr kumimoji="1" lang="en-US" altLang="zh-CN" sz="1800">
                <a:latin typeface="Calibri"/>
                <a:ea typeface="Verdana"/>
                <a:cs typeface="Calibri"/>
              </a:rPr>
              <a:t>Initiative</a:t>
            </a:r>
            <a:endParaRPr lang="en-US" altLang="zh-CN" sz="1800">
              <a:latin typeface="Calibri"/>
              <a:ea typeface="Verdana"/>
              <a:cs typeface="Calibri"/>
            </a:endParaRPr>
          </a:p>
          <a:p>
            <a:pPr marL="342900" indent="-342900">
              <a:buFont typeface="Wingdings" pitchFamily="2" charset="2"/>
              <a:buChar char="l"/>
            </a:pPr>
            <a:r>
              <a:rPr kumimoji="1" lang="en-CH" altLang="zh-CN" sz="1800">
                <a:latin typeface="Calibri"/>
                <a:ea typeface="Verdana"/>
                <a:cs typeface="Calibri"/>
              </a:rPr>
              <a:t>Research to Operation</a:t>
            </a:r>
            <a:r>
              <a:rPr kumimoji="1" lang="en-US" altLang="zh-CN" sz="1800">
                <a:latin typeface="Calibri"/>
                <a:ea typeface="Verdana"/>
                <a:cs typeface="Calibri"/>
              </a:rPr>
              <a:t> </a:t>
            </a:r>
            <a:r>
              <a:rPr kumimoji="1" lang="en-CH" altLang="zh-CN" sz="1800">
                <a:latin typeface="Calibri"/>
                <a:ea typeface="Verdana"/>
                <a:cs typeface="Calibri"/>
              </a:rPr>
              <a:t>(R2O)</a:t>
            </a:r>
            <a:endParaRPr lang="en-CH" altLang="zh-CN" sz="1800">
              <a:latin typeface="Calibri"/>
              <a:ea typeface="Verdana"/>
              <a:cs typeface="Calibri"/>
            </a:endParaRPr>
          </a:p>
          <a:p>
            <a:pPr marL="342900" indent="-342900">
              <a:buFont typeface="Wingdings" pitchFamily="2" charset="2"/>
              <a:buChar char="l"/>
            </a:pPr>
            <a:r>
              <a:rPr kumimoji="1" lang="en-US" altLang="zh-CN" sz="1800">
                <a:latin typeface="Calibri"/>
                <a:ea typeface="Verdana"/>
                <a:cs typeface="Calibri"/>
              </a:rPr>
              <a:t>Support and strengthen the seamless WIPPS with AI</a:t>
            </a:r>
            <a:endParaRPr kumimoji="1" lang="en" altLang="zh-CN" sz="1800">
              <a:latin typeface="Calibri"/>
              <a:ea typeface="Verdana"/>
              <a:cs typeface="Calibri"/>
            </a:endParaRPr>
          </a:p>
          <a:p>
            <a:pPr marL="342900" indent="-342900">
              <a:buFont typeface="Wingdings" pitchFamily="2" charset="2"/>
              <a:buChar char="l"/>
            </a:pPr>
            <a:r>
              <a:rPr kumimoji="1" lang="en-US" altLang="zh-CN" sz="1800">
                <a:latin typeface="Calibri"/>
                <a:ea typeface="Verdana"/>
                <a:cs typeface="Calibri"/>
              </a:rPr>
              <a:t>Narrow the AI capacity gap between WMO </a:t>
            </a:r>
            <a:r>
              <a:rPr kumimoji="1" lang="en-CH" altLang="zh-CN" sz="1800">
                <a:latin typeface="Calibri"/>
                <a:ea typeface="Verdana"/>
                <a:cs typeface="Calibri"/>
              </a:rPr>
              <a:t>M</a:t>
            </a:r>
            <a:r>
              <a:rPr kumimoji="1" lang="en-US" altLang="zh-CN" sz="1800">
                <a:latin typeface="Calibri"/>
                <a:ea typeface="Verdana"/>
                <a:cs typeface="Calibri"/>
              </a:rPr>
              <a:t>embers</a:t>
            </a:r>
            <a:endParaRPr kumimoji="1" lang="en-CH" altLang="zh-CN" sz="1800">
              <a:latin typeface="Calibri"/>
              <a:ea typeface="Verdana"/>
              <a:cs typeface="Calibri"/>
            </a:endParaRPr>
          </a:p>
          <a:p>
            <a:pPr marL="342900" indent="-342900">
              <a:buFont typeface="Wingdings" pitchFamily="2" charset="2"/>
              <a:buChar char="l"/>
            </a:pPr>
            <a:r>
              <a:rPr kumimoji="1" lang="en-US" altLang="zh-CN" sz="1800">
                <a:latin typeface="Calibri"/>
                <a:ea typeface="Verdana"/>
                <a:cs typeface="Calibri"/>
              </a:rPr>
              <a:t>Promote </a:t>
            </a:r>
            <a:r>
              <a:rPr kumimoji="1" lang="en" altLang="zh-CN" sz="1800">
                <a:latin typeface="Calibri"/>
                <a:ea typeface="Verdana"/>
                <a:cs typeface="Calibri"/>
              </a:rPr>
              <a:t>Public-Private Engagement (PPE) on AI</a:t>
            </a:r>
            <a:endParaRPr lang="en" altLang="zh-CN" sz="1800">
              <a:latin typeface="Calibri"/>
              <a:ea typeface="Verdana"/>
              <a:cs typeface="Calibri"/>
            </a:endParaRPr>
          </a:p>
          <a:p>
            <a:pPr marL="342900" indent="-342900">
              <a:buFont typeface="Wingdings" pitchFamily="2" charset="2"/>
              <a:buChar char="l"/>
            </a:pPr>
            <a:endParaRPr lang="en-US" altLang="zh-CN" sz="1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kumimoji="1" lang="zh-CN" altLang="en-US" sz="2000">
              <a:solidFill>
                <a:srgbClr val="FEFFFF"/>
              </a:solidFill>
            </a:endParaRPr>
          </a:p>
        </p:txBody>
      </p:sp>
      <p:sp>
        <p:nvSpPr>
          <p:cNvPr id="13" name="文本框 9">
            <a:extLst>
              <a:ext uri="{FF2B5EF4-FFF2-40B4-BE49-F238E27FC236}">
                <a16:creationId xmlns:a16="http://schemas.microsoft.com/office/drawing/2014/main" id="{53E56A56-4225-A094-82A5-9D1A7A6748AA}"/>
              </a:ext>
            </a:extLst>
          </p:cNvPr>
          <p:cNvSpPr txBox="1"/>
          <p:nvPr/>
        </p:nvSpPr>
        <p:spPr>
          <a:xfrm>
            <a:off x="661932" y="3816243"/>
            <a:ext cx="6614160" cy="275460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en-US" altLang="zh-CN" sz="2400" b="1" dirty="0">
                <a:latin typeface="Calibri"/>
                <a:ea typeface="黑体"/>
                <a:cs typeface="Calibri"/>
              </a:rPr>
              <a:t>Outcomes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l"/>
            </a:pPr>
            <a:r>
              <a:rPr kumimoji="1" lang="en-US" altLang="zh-CN" dirty="0">
                <a:latin typeface="Calibri"/>
                <a:ea typeface="Verdana"/>
                <a:cs typeface="Calibri"/>
              </a:rPr>
              <a:t>Potentially new</a:t>
            </a:r>
            <a:r>
              <a:rPr kumimoji="1" lang="zh-CN" altLang="en-US" dirty="0">
                <a:latin typeface="Calibri"/>
                <a:ea typeface="黑体"/>
                <a:cs typeface="Calibri"/>
              </a:rPr>
              <a:t> </a:t>
            </a:r>
            <a:r>
              <a:rPr kumimoji="1" lang="en-US" altLang="zh-CN" dirty="0">
                <a:latin typeface="Calibri"/>
                <a:ea typeface="Verdana"/>
                <a:cs typeface="Calibri"/>
              </a:rPr>
              <a:t>RSMC</a:t>
            </a:r>
            <a:r>
              <a:rPr kumimoji="1" lang="zh-CN" altLang="en-US" dirty="0">
                <a:latin typeface="Calibri"/>
                <a:ea typeface="黑体"/>
                <a:cs typeface="Calibri"/>
              </a:rPr>
              <a:t> </a:t>
            </a:r>
            <a:r>
              <a:rPr kumimoji="1" lang="en-US" altLang="zh-CN" dirty="0">
                <a:latin typeface="Calibri"/>
                <a:ea typeface="Verdana"/>
                <a:cs typeface="Calibri"/>
              </a:rPr>
              <a:t>nowcasting</a:t>
            </a:r>
            <a:r>
              <a:rPr kumimoji="1" lang="zh-CN" altLang="en-US" dirty="0">
                <a:latin typeface="Calibri"/>
                <a:ea typeface="黑体"/>
                <a:cs typeface="Calibri"/>
              </a:rPr>
              <a:t> </a:t>
            </a:r>
            <a:r>
              <a:rPr kumimoji="1" lang="en-US" altLang="zh-CN" dirty="0">
                <a:latin typeface="Calibri"/>
                <a:ea typeface="Verdana"/>
                <a:cs typeface="Calibri"/>
              </a:rPr>
              <a:t>centers</a:t>
            </a:r>
            <a:endParaRPr lang="en-US" altLang="zh-CN">
              <a:latin typeface="Calibri"/>
              <a:ea typeface="Verdana"/>
              <a:cs typeface="Calibri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l"/>
            </a:pPr>
            <a:r>
              <a:rPr kumimoji="1" lang="en-US" altLang="zh-CN" dirty="0">
                <a:latin typeface="Calibri"/>
                <a:ea typeface="Verdana"/>
                <a:cs typeface="Calibri"/>
              </a:rPr>
              <a:t>Operational AI-based Nowcasting Products</a:t>
            </a:r>
            <a:endParaRPr lang="en-US" altLang="zh-CN">
              <a:latin typeface="Calibri"/>
              <a:ea typeface="Verdana"/>
              <a:cs typeface="Calibri"/>
            </a:endParaRPr>
          </a:p>
          <a:p>
            <a:pPr marL="342900" lvl="1" indent="-34290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l"/>
            </a:pPr>
            <a:r>
              <a:rPr kumimoji="1" lang="en-US" altLang="zh-CN" dirty="0">
                <a:latin typeface="Calibri"/>
                <a:ea typeface="Verdana"/>
                <a:cs typeface="Calibri"/>
              </a:rPr>
              <a:t>Best practice case of AI for nowcasting </a:t>
            </a:r>
            <a:endParaRPr lang="en-US" altLang="zh-CN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l"/>
            </a:pPr>
            <a:r>
              <a:rPr kumimoji="1" lang="en-US" altLang="zh-CN" dirty="0">
                <a:latin typeface="Calibri"/>
                <a:ea typeface="Verdana"/>
                <a:cs typeface="Calibri"/>
              </a:rPr>
              <a:t>AI Guidelines and AI benchmark datasets</a:t>
            </a:r>
            <a:endParaRPr lang="en-US" altLang="zh-CN" dirty="0">
              <a:latin typeface="Calibri"/>
              <a:ea typeface="Verdana"/>
              <a:cs typeface="Calibri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l"/>
            </a:pPr>
            <a:r>
              <a:rPr lang="en" dirty="0">
                <a:latin typeface="Calibri"/>
                <a:ea typeface="Verdana"/>
                <a:cs typeface="Calibri"/>
              </a:rPr>
              <a:t>Transparent evaluation of methods and production chains</a:t>
            </a:r>
            <a:endParaRPr lang="en-US" altLang="zh-CN" dirty="0">
              <a:latin typeface="Calibri"/>
              <a:ea typeface="Verdana"/>
              <a:cs typeface="Calibri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l"/>
            </a:pPr>
            <a:endParaRPr lang="en-US" altLang="zh-CN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DE18BA7E-F66D-0AD8-35FF-49CD42853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1922" y="450"/>
            <a:ext cx="2154990" cy="1737831"/>
          </a:xfrm>
          <a:prstGeom prst="rect">
            <a:avLst/>
          </a:prstGeom>
        </p:spPr>
      </p:pic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7E2ED43A-1C3F-0662-34BB-00250FD4A7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432070"/>
              </p:ext>
            </p:extLst>
          </p:nvPr>
        </p:nvGraphicFramePr>
        <p:xfrm>
          <a:off x="6830170" y="5933274"/>
          <a:ext cx="4904630" cy="91837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452315">
                  <a:extLst>
                    <a:ext uri="{9D8B030D-6E8A-4147-A177-3AD203B41FA5}">
                      <a16:colId xmlns:a16="http://schemas.microsoft.com/office/drawing/2014/main" val="1063476286"/>
                    </a:ext>
                  </a:extLst>
                </a:gridCol>
                <a:gridCol w="2452315">
                  <a:extLst>
                    <a:ext uri="{9D8B030D-6E8A-4147-A177-3AD203B41FA5}">
                      <a16:colId xmlns:a16="http://schemas.microsoft.com/office/drawing/2014/main" val="399418297"/>
                    </a:ext>
                  </a:extLst>
                </a:gridCol>
              </a:tblGrid>
              <a:tr h="918376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0">
                        <a:solidFill>
                          <a:srgbClr val="005BAA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Arial"/>
                          <a:ea typeface="Verdana"/>
                          <a:cs typeface="Arial"/>
                        </a:rPr>
                        <a:t>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1670588"/>
                  </a:ext>
                </a:extLst>
              </a:tr>
            </a:tbl>
          </a:graphicData>
        </a:graphic>
      </p:graphicFrame>
      <p:pic>
        <p:nvPicPr>
          <p:cNvPr id="12" name="图片 11">
            <a:extLst>
              <a:ext uri="{FF2B5EF4-FFF2-40B4-BE49-F238E27FC236}">
                <a16:creationId xmlns:a16="http://schemas.microsoft.com/office/drawing/2014/main" id="{C42FEBCE-8CBC-6945-AB6D-A975ECA6C2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1874" y="1844688"/>
            <a:ext cx="4948194" cy="371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333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9AF742-0D91-C885-97AA-CB2D6066D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" y="-800"/>
            <a:ext cx="12254560" cy="687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534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6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atellite image of Typhoon Yutu">
            <a:extLst>
              <a:ext uri="{FF2B5EF4-FFF2-40B4-BE49-F238E27FC236}">
                <a16:creationId xmlns:a16="http://schemas.microsoft.com/office/drawing/2014/main" id="{87616EA4-6A78-974E-9250-9F58D0CE65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9" r="22763" b="-1"/>
          <a:stretch/>
        </p:blipFill>
        <p:spPr bwMode="auto">
          <a:xfrm>
            <a:off x="-1" y="-2"/>
            <a:ext cx="5410198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058" name="Rectangle 1057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8B86ACE7-D809-E949-B42D-4CD44CA72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6" y="405685"/>
            <a:ext cx="5899299" cy="1559301"/>
          </a:xfrm>
        </p:spPr>
        <p:txBody>
          <a:bodyPr>
            <a:normAutofit fontScale="90000"/>
          </a:bodyPr>
          <a:lstStyle/>
          <a:p>
            <a:r>
              <a:rPr kumimoji="1" lang="en-US" altLang="zh-CN" sz="4000">
                <a:latin typeface="Arial" panose="020B0604020202020204" pitchFamily="34" charset="0"/>
                <a:cs typeface="Arial" panose="020B0604020202020204" pitchFamily="34" charset="0"/>
              </a:rPr>
              <a:t>An initiative for </a:t>
            </a:r>
            <a:br>
              <a:rPr kumimoji="1" lang="en-US" altLang="zh-CN" sz="4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zh-CN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for typhoon forecast demonstration project(FDP)</a:t>
            </a:r>
            <a:endParaRPr kumimoji="1" lang="zh-CN" alt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95E336-6453-2247-BBB6-2BA1E946E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8070" y="2545264"/>
            <a:ext cx="5923722" cy="4146235"/>
          </a:xfrm>
        </p:spPr>
        <p:txBody>
          <a:bodyPr anchor="ctr">
            <a:normAutofit fontScale="92500" lnSpcReduction="10000"/>
          </a:bodyPr>
          <a:lstStyle/>
          <a:p>
            <a:pPr algn="just"/>
            <a:r>
              <a:rPr lang="en-US" altLang="zh-CN" sz="1800" b="1" kern="100" dirty="0">
                <a:latin typeface="Times New Roman"/>
                <a:ea typeface="宋体"/>
                <a:cs typeface="Times New Roman"/>
              </a:rPr>
              <a:t>Goals</a:t>
            </a:r>
          </a:p>
          <a:p>
            <a:pPr lvl="1" algn="just"/>
            <a:r>
              <a:rPr lang="en-US" altLang="zh-CN" sz="1800" kern="100" dirty="0">
                <a:latin typeface="Times New Roman"/>
                <a:ea typeface="宋体"/>
                <a:cs typeface="Times New Roman"/>
              </a:rPr>
              <a:t>I</a:t>
            </a:r>
            <a:r>
              <a:rPr lang="en-US" altLang="zh-CN" sz="1800" kern="100" dirty="0">
                <a:effectLst/>
                <a:latin typeface="Times New Roman"/>
                <a:ea typeface="宋体"/>
                <a:cs typeface="Times New Roman"/>
              </a:rPr>
              <a:t>nvestigate</a:t>
            </a:r>
            <a:r>
              <a:rPr lang="zh-CN" altLang="en-US" sz="1800" kern="100" dirty="0">
                <a:effectLst/>
                <a:latin typeface="Times New Roman"/>
                <a:ea typeface="宋体"/>
                <a:cs typeface="Times New Roman"/>
              </a:rPr>
              <a:t> </a:t>
            </a:r>
            <a:r>
              <a:rPr lang="en-US" altLang="zh-CN" sz="1800" kern="100" dirty="0">
                <a:effectLst/>
                <a:latin typeface="Times New Roman"/>
                <a:ea typeface="宋体"/>
                <a:cs typeface="Times New Roman"/>
              </a:rPr>
              <a:t>the impact of AI in typhoon forecasting </a:t>
            </a:r>
            <a:r>
              <a:rPr lang="en-US" altLang="zh-CN" sz="1800" kern="100" dirty="0">
                <a:latin typeface="Times New Roman"/>
                <a:ea typeface="宋体"/>
                <a:cs typeface="Times New Roman"/>
              </a:rPr>
              <a:t>workflow </a:t>
            </a:r>
            <a:endParaRPr lang="en-US" altLang="zh-CN" sz="1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/>
            </a:endParaRPr>
          </a:p>
          <a:p>
            <a:pPr lvl="1" algn="just"/>
            <a:r>
              <a:rPr lang="en-US" altLang="zh-CN" sz="1800" kern="100" dirty="0">
                <a:effectLst/>
                <a:latin typeface="Times New Roman"/>
                <a:ea typeface="宋体"/>
                <a:cs typeface="Times New Roman"/>
              </a:rPr>
              <a:t>Improve </a:t>
            </a:r>
            <a:r>
              <a:rPr lang="en-US" altLang="zh-CN" sz="1800" kern="100" dirty="0">
                <a:latin typeface="Times New Roman"/>
                <a:ea typeface="宋体"/>
                <a:cs typeface="Times New Roman"/>
              </a:rPr>
              <a:t>the typhoon forecasting with AI to s</a:t>
            </a:r>
            <a:r>
              <a:rPr lang="en-US" altLang="zh-CN" sz="1800" kern="100" dirty="0">
                <a:effectLst/>
                <a:latin typeface="Times New Roman"/>
                <a:ea typeface="宋体"/>
                <a:cs typeface="Times New Roman"/>
              </a:rPr>
              <a:t>upport the EW4ALL Initiative</a:t>
            </a:r>
            <a:r>
              <a:rPr lang="zh-CN" altLang="zh-CN" sz="1800" dirty="0">
                <a:ea typeface="等线"/>
              </a:rPr>
              <a:t> </a:t>
            </a:r>
            <a:endParaRPr kumimoji="1" lang="en-US" altLang="zh-CN" sz="1800"/>
          </a:p>
          <a:p>
            <a:pPr lvl="1" algn="just"/>
            <a:r>
              <a:rPr lang="en-US" altLang="zh-CN" sz="1800" kern="100" dirty="0">
                <a:effectLst/>
                <a:latin typeface="Times New Roman"/>
                <a:ea typeface="宋体"/>
                <a:cs typeface="Times New Roman"/>
              </a:rPr>
              <a:t>Comprehensively Evaluate AI’s potential for </a:t>
            </a:r>
            <a:r>
              <a:rPr lang="en-US" altLang="zh-CN" sz="1800" kern="100" dirty="0">
                <a:latin typeface="Times New Roman"/>
                <a:ea typeface="宋体"/>
                <a:cs typeface="Times New Roman"/>
              </a:rPr>
              <a:t>typhoon forecasting</a:t>
            </a:r>
            <a:endParaRPr lang="en-US" altLang="zh-CN" sz="1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/>
            </a:endParaRPr>
          </a:p>
          <a:p>
            <a:pPr lvl="1" algn="just"/>
            <a:r>
              <a:rPr lang="en-US" altLang="zh-CN" sz="1800" kern="100" dirty="0">
                <a:effectLst/>
                <a:latin typeface="Times New Roman"/>
                <a:ea typeface="宋体"/>
                <a:cs typeface="Times New Roman"/>
              </a:rPr>
              <a:t>Provide operational AI-driven Typhoon Forecasting Tools</a:t>
            </a:r>
            <a:r>
              <a:rPr lang="zh-CN" altLang="zh-CN" sz="1800" dirty="0">
                <a:ea typeface="等线"/>
              </a:rPr>
              <a:t> </a:t>
            </a:r>
            <a:endParaRPr lang="en-US" altLang="zh-CN" sz="1800" kern="10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just"/>
            <a:r>
              <a:rPr lang="en-US" altLang="zh-CN" sz="1800" b="1" kern="100" dirty="0">
                <a:effectLst/>
                <a:latin typeface="Times New Roman"/>
                <a:ea typeface="宋体"/>
                <a:cs typeface="Times New Roman"/>
              </a:rPr>
              <a:t>Expected Outcomes</a:t>
            </a:r>
            <a:r>
              <a:rPr lang="zh-CN" altLang="zh-CN" sz="1800" dirty="0">
                <a:ea typeface="等线"/>
              </a:rPr>
              <a:t> </a:t>
            </a:r>
            <a:endParaRPr lang="en-US" altLang="zh-CN" sz="1800" kern="10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lvl="1" algn="just"/>
            <a:r>
              <a:rPr lang="en-US" altLang="zh-CN" sz="1800" kern="100" dirty="0">
                <a:effectLst/>
                <a:latin typeface="Times New Roman"/>
                <a:ea typeface="宋体"/>
                <a:cs typeface="Times New Roman"/>
              </a:rPr>
              <a:t>AI-enhanced</a:t>
            </a:r>
            <a:r>
              <a:rPr lang="en-US" altLang="zh-CN" sz="1800" kern="100" dirty="0">
                <a:latin typeface="Times New Roman"/>
                <a:ea typeface="宋体"/>
                <a:cs typeface="Times New Roman"/>
              </a:rPr>
              <a:t> typhoon</a:t>
            </a:r>
            <a:r>
              <a:rPr lang="en-US" altLang="zh-CN" sz="1800" kern="100" dirty="0">
                <a:effectLst/>
                <a:latin typeface="Times New Roman"/>
                <a:ea typeface="宋体"/>
                <a:cs typeface="Times New Roman"/>
              </a:rPr>
              <a:t> Prediction Tools and Products</a:t>
            </a:r>
            <a:r>
              <a:rPr lang="en-US" altLang="zh-CN" sz="1800" kern="100" dirty="0">
                <a:latin typeface="Times New Roman"/>
                <a:ea typeface="宋体"/>
                <a:cs typeface="Times New Roman"/>
              </a:rPr>
              <a:t>, including ensemble and deterministic typhoon forecast products</a:t>
            </a:r>
            <a:endParaRPr lang="zh-CN" altLang="zh-CN" sz="1800" kern="100" dirty="0">
              <a:effectLst/>
              <a:latin typeface="Times New Roman"/>
              <a:ea typeface="宋体"/>
              <a:cs typeface="Times New Roman"/>
            </a:endParaRPr>
          </a:p>
          <a:p>
            <a:pPr lvl="1" algn="just"/>
            <a:r>
              <a:rPr lang="en-US" altLang="zh-CN" sz="1800" kern="100" dirty="0">
                <a:effectLst/>
                <a:latin typeface="Times New Roman"/>
                <a:ea typeface="宋体"/>
                <a:cs typeface="Times New Roman"/>
              </a:rPr>
              <a:t>Comprehensive Report on AI </a:t>
            </a:r>
            <a:r>
              <a:rPr lang="en-US" altLang="zh-CN" sz="1800" kern="100" dirty="0">
                <a:latin typeface="Times New Roman"/>
                <a:ea typeface="宋体"/>
                <a:cs typeface="Times New Roman"/>
              </a:rPr>
              <a:t>for </a:t>
            </a:r>
            <a:r>
              <a:rPr lang="en-US" altLang="zh-CN" sz="1800" kern="100" dirty="0">
                <a:effectLst/>
                <a:latin typeface="Times New Roman"/>
                <a:ea typeface="宋体"/>
                <a:cs typeface="Times New Roman"/>
              </a:rPr>
              <a:t>typhoon</a:t>
            </a:r>
            <a:r>
              <a:rPr lang="en-US" altLang="zh-CN" sz="1800" kern="100" dirty="0">
                <a:latin typeface="Times New Roman"/>
                <a:ea typeface="宋体"/>
                <a:cs typeface="Times New Roman"/>
              </a:rPr>
              <a:t> prediction, including impact on typhoon operational work-flow</a:t>
            </a:r>
            <a:endParaRPr lang="en-US" altLang="zh-CN" sz="1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/>
            </a:endParaRPr>
          </a:p>
          <a:p>
            <a:pPr lvl="1" algn="just"/>
            <a:r>
              <a:rPr lang="en-US" altLang="zh-CN" sz="1800" kern="100" dirty="0">
                <a:effectLst/>
                <a:latin typeface="Times New Roman"/>
                <a:ea typeface="宋体"/>
                <a:cs typeface="Times New Roman"/>
              </a:rPr>
              <a:t>AI for typhoon Prediction Guidelines for WMO Members</a:t>
            </a:r>
            <a:r>
              <a:rPr lang="zh-CN" altLang="zh-CN" sz="1800" dirty="0">
                <a:ea typeface="等线"/>
              </a:rPr>
              <a:t>  </a:t>
            </a:r>
            <a:endParaRPr kumimoji="1"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938338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09E947-705A-1F40-AF02-E33A5EDBB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844" y="0"/>
            <a:ext cx="12094564" cy="1325563"/>
          </a:xfrm>
        </p:spPr>
        <p:txBody>
          <a:bodyPr>
            <a:normAutofit/>
          </a:bodyPr>
          <a:lstStyle/>
          <a:p>
            <a:r>
              <a:rPr kumimoji="1" lang="en-US" altLang="zh-CN" sz="4000" b="1">
                <a:latin typeface="Arial" panose="020B0604020202020204" pitchFamily="34" charset="0"/>
                <a:cs typeface="Arial" panose="020B0604020202020204" pitchFamily="34" charset="0"/>
              </a:rPr>
              <a:t>An example flow-chart of  AI for typhoon FDP</a:t>
            </a:r>
            <a:endParaRPr kumimoji="1" lang="zh-CN" alt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2457E4-542F-1AD5-438A-67425A156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925" y="962139"/>
            <a:ext cx="9887893" cy="568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456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740857A-F1FA-D249-B0F7-22A50150E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kumimoji="1" lang="en-US" altLang="zh-CN" sz="4000">
                <a:solidFill>
                  <a:srgbClr val="FFFFFF"/>
                </a:solidFill>
              </a:rPr>
              <a:t>Resource requirement</a:t>
            </a:r>
            <a:endParaRPr kumimoji="1" lang="zh-CN" altLang="en-US" sz="4000">
              <a:solidFill>
                <a:srgbClr val="FFFFFF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E39D53-3E1F-5B49-9B66-C10EA8924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indent="304800">
              <a:spcBef>
                <a:spcPts val="1200"/>
              </a:spcBef>
            </a:pPr>
            <a:r>
              <a:rPr lang="en-US" altLang="zh-CN" sz="4000" b="1" kern="10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Staff</a:t>
            </a:r>
            <a:endParaRPr lang="zh-CN" altLang="zh-CN" sz="4000" b="1" kern="10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lvl="1" indent="306070">
              <a:spcBef>
                <a:spcPts val="1200"/>
              </a:spcBef>
            </a:pPr>
            <a:r>
              <a:rPr lang="en-US" altLang="zh-CN" b="1" kern="10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Typhoon forecaster</a:t>
            </a:r>
          </a:p>
          <a:p>
            <a:pPr lvl="2" indent="306070">
              <a:spcBef>
                <a:spcPts val="1200"/>
              </a:spcBef>
            </a:pPr>
            <a:r>
              <a:rPr lang="en-US" altLang="zh-CN" b="1" kern="100">
                <a:latin typeface="Times New Roman" panose="02020603050405020304" pitchFamily="18" charset="0"/>
                <a:ea typeface="宋体" panose="02010600030101010101" pitchFamily="2" charset="-122"/>
              </a:rPr>
              <a:t>Typhoon</a:t>
            </a:r>
            <a:r>
              <a:rPr lang="zh-CN" altLang="en-US" b="1" kern="10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b="1" kern="100">
                <a:latin typeface="Times New Roman" panose="02020603050405020304" pitchFamily="18" charset="0"/>
                <a:ea typeface="宋体" panose="02010600030101010101" pitchFamily="2" charset="-122"/>
              </a:rPr>
              <a:t>forecast</a:t>
            </a:r>
            <a:r>
              <a:rPr lang="zh-CN" altLang="en-US" b="1" kern="10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b="1" kern="100">
                <a:latin typeface="Times New Roman" panose="02020603050405020304" pitchFamily="18" charset="0"/>
                <a:ea typeface="宋体" panose="02010600030101010101" pitchFamily="2" charset="-122"/>
              </a:rPr>
              <a:t>evaluation</a:t>
            </a:r>
            <a:endParaRPr lang="zh-CN" altLang="zh-CN" b="1" kern="10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lvl="2" indent="306070">
              <a:spcBef>
                <a:spcPts val="1200"/>
              </a:spcBef>
            </a:pPr>
            <a:r>
              <a:rPr lang="en-US" b="1" kern="100">
                <a:latin typeface="Times New Roman"/>
                <a:ea typeface="宋体"/>
                <a:cs typeface="Times New Roman"/>
              </a:rPr>
              <a:t>AI-based</a:t>
            </a:r>
            <a:r>
              <a:rPr lang="zh-CN" b="1" kern="100">
                <a:latin typeface="Times New Roman"/>
                <a:ea typeface="宋体"/>
                <a:cs typeface="Times New Roman"/>
              </a:rPr>
              <a:t> </a:t>
            </a:r>
            <a:r>
              <a:rPr lang="en-US" b="1" kern="100">
                <a:latin typeface="Times New Roman"/>
                <a:ea typeface="宋体"/>
                <a:cs typeface="Times New Roman"/>
              </a:rPr>
              <a:t>forecast products</a:t>
            </a:r>
            <a:r>
              <a:rPr lang="zh-CN" b="1" kern="100">
                <a:latin typeface="Times New Roman"/>
                <a:ea typeface="宋体"/>
                <a:cs typeface="Times New Roman"/>
              </a:rPr>
              <a:t> </a:t>
            </a:r>
            <a:r>
              <a:rPr lang="en-US" b="1" kern="100">
                <a:latin typeface="Times New Roman"/>
                <a:ea typeface="宋体"/>
                <a:cs typeface="Times New Roman"/>
              </a:rPr>
              <a:t>visualization</a:t>
            </a:r>
            <a:endParaRPr lang="zh-CN" kern="100">
              <a:latin typeface="Times New Roman"/>
              <a:ea typeface="宋体" panose="02010600030101010101" pitchFamily="2" charset="-122"/>
              <a:cs typeface="Times New Roman"/>
            </a:endParaRPr>
          </a:p>
          <a:p>
            <a:pPr lvl="1" indent="306070">
              <a:spcBef>
                <a:spcPts val="1200"/>
              </a:spcBef>
            </a:pPr>
            <a:r>
              <a:rPr lang="en-US" altLang="zh-CN" b="1" kern="10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IT Professionals</a:t>
            </a:r>
            <a:endParaRPr lang="en-US" altLang="zh-CN" b="1" kern="10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lvl="2" indent="306070">
              <a:spcBef>
                <a:spcPts val="1200"/>
              </a:spcBef>
            </a:pPr>
            <a:r>
              <a:rPr lang="en-US" altLang="zh-CN" b="1" kern="10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Run</a:t>
            </a:r>
            <a:r>
              <a:rPr lang="zh-CN" altLang="en-US" b="1" kern="10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b="1" kern="10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well-trained AI</a:t>
            </a:r>
            <a:r>
              <a:rPr lang="zh-CN" altLang="en-US" b="1" kern="10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b="1" kern="10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models	</a:t>
            </a:r>
          </a:p>
          <a:p>
            <a:pPr indent="304800">
              <a:spcBef>
                <a:spcPts val="1200"/>
              </a:spcBef>
            </a:pPr>
            <a:r>
              <a:rPr lang="en-US" altLang="zh-CN" sz="3600" b="1" kern="10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Funding</a:t>
            </a:r>
            <a:endParaRPr lang="zh-CN" altLang="zh-CN" sz="3600" b="1" kern="10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lvl="1" indent="306070">
              <a:spcBef>
                <a:spcPts val="1200"/>
              </a:spcBef>
            </a:pPr>
            <a:r>
              <a:rPr lang="en-US" altLang="zh-CN" b="1" kern="10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Workshops and Training</a:t>
            </a:r>
          </a:p>
          <a:p>
            <a:pPr lvl="1" indent="306070">
              <a:spcBef>
                <a:spcPts val="1200"/>
              </a:spcBef>
            </a:pPr>
            <a:r>
              <a:rPr lang="en-US" altLang="zh-CN" b="1" kern="10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Computing </a:t>
            </a:r>
            <a:r>
              <a:rPr lang="en-US" altLang="zh-CN" b="1" kern="100">
                <a:latin typeface="Times New Roman" panose="02020603050405020304" pitchFamily="18" charset="0"/>
                <a:ea typeface="宋体" panose="02010600030101010101" pitchFamily="2" charset="-122"/>
              </a:rPr>
              <a:t>station</a:t>
            </a:r>
            <a:r>
              <a:rPr kumimoji="1" lang="zh-CN" altLang="en-US" b="1" kern="10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kumimoji="1" lang="en-US" altLang="zh-CN" b="1" kern="10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for</a:t>
            </a:r>
            <a:r>
              <a:rPr kumimoji="1" lang="zh-CN" altLang="en-US" b="1" kern="10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kumimoji="1" lang="en-US" altLang="zh-CN" b="1" kern="100">
                <a:latin typeface="Times New Roman" panose="02020603050405020304" pitchFamily="18" charset="0"/>
                <a:ea typeface="宋体" panose="02010600030101010101" pitchFamily="2" charset="-122"/>
              </a:rPr>
              <a:t>AI</a:t>
            </a:r>
            <a:r>
              <a:rPr kumimoji="1" lang="zh-CN" altLang="en-US" b="1" kern="10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kumimoji="1" lang="en-US" altLang="zh-CN" b="1" kern="100">
                <a:latin typeface="Times New Roman" panose="02020603050405020304" pitchFamily="18" charset="0"/>
                <a:ea typeface="宋体" panose="02010600030101010101" pitchFamily="2" charset="-122"/>
              </a:rPr>
              <a:t>models</a:t>
            </a:r>
          </a:p>
          <a:p>
            <a:pPr lvl="2" indent="306070">
              <a:spcBef>
                <a:spcPts val="1200"/>
              </a:spcBef>
            </a:pPr>
            <a:r>
              <a:rPr kumimoji="1" lang="en-US" altLang="zh-CN" b="1" kern="100">
                <a:latin typeface="Times New Roman" panose="02020603050405020304" pitchFamily="18" charset="0"/>
                <a:ea typeface="宋体" panose="02010600030101010101" pitchFamily="2" charset="-122"/>
              </a:rPr>
              <a:t>1 GPU is enough</a:t>
            </a:r>
            <a:endParaRPr kumimoji="1" lang="en-US" altLang="zh-CN" b="1" kern="10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521960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mo2016_powerpoint_standard_v2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" y="7815"/>
            <a:ext cx="12280358" cy="69120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60982" y="981694"/>
            <a:ext cx="10965976" cy="3661079"/>
          </a:xfrm>
          <a:prstGeom prst="rect">
            <a:avLst/>
          </a:prstGeom>
        </p:spPr>
        <p:txBody>
          <a:bodyPr vert="horz" lIns="121871" tIns="60935" rIns="121871" bIns="60935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>
                <a:solidFill>
                  <a:srgbClr val="000090"/>
                </a:solidFill>
                <a:latin typeface="Century Gothic" panose="020B0502020202020204" pitchFamily="34" charset="0"/>
              </a:rPr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320642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90EEBB-63F8-1541-9403-56E128979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620" y="231903"/>
            <a:ext cx="11993380" cy="1325563"/>
          </a:xfrm>
        </p:spPr>
        <p:txBody>
          <a:bodyPr>
            <a:normAutofit/>
          </a:bodyPr>
          <a:lstStyle/>
          <a:p>
            <a:r>
              <a:rPr kumimoji="1"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Fast</a:t>
            </a:r>
            <a:r>
              <a:rPr kumimoji="1" lang="zh-CN" altLang="en-US" sz="3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development of Data driven weather forecasting</a:t>
            </a:r>
            <a:endParaRPr kumimoji="1" lang="zh-CN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图示 3">
            <a:extLst>
              <a:ext uri="{FF2B5EF4-FFF2-40B4-BE49-F238E27FC236}">
                <a16:creationId xmlns:a16="http://schemas.microsoft.com/office/drawing/2014/main" id="{703B70F7-D05B-3447-B42A-3D72FC194F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8246002"/>
              </p:ext>
            </p:extLst>
          </p:nvPr>
        </p:nvGraphicFramePr>
        <p:xfrm>
          <a:off x="678722" y="1207430"/>
          <a:ext cx="1105941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3955DCFE-FAD6-7740-9410-21772223997D}"/>
              </a:ext>
            </a:extLst>
          </p:cNvPr>
          <p:cNvSpPr txBox="1"/>
          <p:nvPr/>
        </p:nvSpPr>
        <p:spPr>
          <a:xfrm>
            <a:off x="1467789" y="4415187"/>
            <a:ext cx="14253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" altLang="zh-CN" sz="1400" b="1">
                <a:solidFill>
                  <a:srgbClr val="FF0000"/>
                </a:solidFill>
              </a:rPr>
              <a:t>ECMWF</a:t>
            </a:r>
          </a:p>
          <a:p>
            <a:pPr lvl="0"/>
            <a:r>
              <a:rPr lang="en" altLang="zh-CN" sz="1400"/>
              <a:t>Strategy to embed Machine Learning deeply into the ECMWF operational chain </a:t>
            </a:r>
            <a:endParaRPr lang="zh-CN" altLang="en-US" sz="1400"/>
          </a:p>
          <a:p>
            <a:endParaRPr kumimoji="1" lang="zh-CN" altLang="en-US" sz="140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124BFF2-7F88-7F49-8D37-550E5382C73E}"/>
              </a:ext>
            </a:extLst>
          </p:cNvPr>
          <p:cNvSpPr txBox="1"/>
          <p:nvPr/>
        </p:nvSpPr>
        <p:spPr>
          <a:xfrm>
            <a:off x="5948400" y="1568794"/>
            <a:ext cx="15916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" altLang="zh-CN" sz="1400" b="1">
                <a:solidFill>
                  <a:srgbClr val="FF0000"/>
                </a:solidFill>
              </a:rPr>
              <a:t>Microsoft – </a:t>
            </a:r>
            <a:r>
              <a:rPr lang="en" altLang="zh-CN" sz="1400" b="1" err="1">
                <a:solidFill>
                  <a:srgbClr val="FF0000"/>
                </a:solidFill>
              </a:rPr>
              <a:t>ClimaX</a:t>
            </a:r>
            <a:r>
              <a:rPr lang="en" altLang="zh-CN" sz="1400" b="1">
                <a:solidFill>
                  <a:srgbClr val="FF0000"/>
                </a:solidFill>
              </a:rPr>
              <a:t> </a:t>
            </a:r>
            <a:endParaRPr lang="en" altLang="zh-CN" sz="1400">
              <a:solidFill>
                <a:srgbClr val="FF0000"/>
              </a:solidFill>
            </a:endParaRPr>
          </a:p>
          <a:p>
            <a:pPr lvl="0"/>
            <a:r>
              <a:rPr lang="en" altLang="zh-CN" sz="1400"/>
              <a:t>Forecasting various lead- times at various resolutions, both globally and regionally 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524A2E8-6170-C143-8666-84EB3B3305EB}"/>
              </a:ext>
            </a:extLst>
          </p:cNvPr>
          <p:cNvSpPr txBox="1"/>
          <p:nvPr/>
        </p:nvSpPr>
        <p:spPr>
          <a:xfrm>
            <a:off x="2335761" y="1737925"/>
            <a:ext cx="184524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" altLang="zh-CN" sz="1400" b="1">
                <a:solidFill>
                  <a:srgbClr val="FF0000"/>
                </a:solidFill>
              </a:rPr>
              <a:t>NVIDIA </a:t>
            </a:r>
            <a:r>
              <a:rPr lang="en" altLang="zh-CN" sz="1400">
                <a:solidFill>
                  <a:srgbClr val="FF0000"/>
                </a:solidFill>
              </a:rPr>
              <a:t>– </a:t>
            </a:r>
            <a:r>
              <a:rPr lang="en" altLang="zh-CN" sz="1400" b="1" err="1">
                <a:solidFill>
                  <a:srgbClr val="FF0000"/>
                </a:solidFill>
              </a:rPr>
              <a:t>FourCastNet</a:t>
            </a:r>
            <a:r>
              <a:rPr lang="en" altLang="zh-CN" sz="1400" b="1">
                <a:solidFill>
                  <a:srgbClr val="FF0000"/>
                </a:solidFill>
              </a:rPr>
              <a:t> </a:t>
            </a:r>
            <a:r>
              <a:rPr lang="en" altLang="zh-CN" sz="1400"/>
              <a:t>Fourier+ , 0.25</a:t>
            </a:r>
            <a:r>
              <a:rPr lang="en" altLang="zh-CN" sz="1400" b="1"/>
              <a:t>° </a:t>
            </a:r>
            <a:endParaRPr lang="en" altLang="zh-CN" sz="1400"/>
          </a:p>
          <a:p>
            <a:pPr lvl="0"/>
            <a:r>
              <a:rPr lang="en" altLang="zh-CN" sz="1400" b="1"/>
              <a:t>Faster &amp; more energy efficient than IFS </a:t>
            </a:r>
            <a:endParaRPr lang="en" altLang="zh-CN" sz="1400"/>
          </a:p>
          <a:p>
            <a:pPr lvl="0"/>
            <a:endParaRPr lang="en" altLang="zh-CN" sz="1400" b="1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202C2AC-DC13-4742-BA02-0850619C5E79}"/>
              </a:ext>
            </a:extLst>
          </p:cNvPr>
          <p:cNvSpPr txBox="1"/>
          <p:nvPr/>
        </p:nvSpPr>
        <p:spPr>
          <a:xfrm>
            <a:off x="3220703" y="4423645"/>
            <a:ext cx="16119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" altLang="zh-CN" sz="1400" b="1" err="1">
                <a:solidFill>
                  <a:srgbClr val="FF0000"/>
                </a:solidFill>
              </a:rPr>
              <a:t>Jua.ai</a:t>
            </a:r>
            <a:r>
              <a:rPr lang="en" altLang="zh-CN" sz="1400" b="1">
                <a:solidFill>
                  <a:srgbClr val="FF0000"/>
                </a:solidFill>
              </a:rPr>
              <a:t> </a:t>
            </a:r>
            <a:endParaRPr lang="en" altLang="zh-CN" sz="1400">
              <a:solidFill>
                <a:srgbClr val="FF0000"/>
              </a:solidFill>
            </a:endParaRPr>
          </a:p>
          <a:p>
            <a:pPr lvl="0"/>
            <a:r>
              <a:rPr lang="en" altLang="zh-CN" sz="1400" b="1"/>
              <a:t>1x1km global </a:t>
            </a:r>
            <a:endParaRPr lang="en" altLang="zh-CN" sz="1400"/>
          </a:p>
          <a:p>
            <a:pPr lvl="0"/>
            <a:r>
              <a:rPr lang="en" altLang="zh-CN" sz="1400"/>
              <a:t>48 hours lead time </a:t>
            </a:r>
          </a:p>
          <a:p>
            <a:pPr lvl="0"/>
            <a:r>
              <a:rPr lang="en" altLang="zh-CN" sz="1400" b="1"/>
              <a:t>5 minute timesteps </a:t>
            </a:r>
            <a:endParaRPr lang="zh-CN" altLang="en-US" sz="1400"/>
          </a:p>
          <a:p>
            <a:pPr lvl="0"/>
            <a:endParaRPr lang="en" altLang="zh-CN" sz="1800" b="1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F71407F-B0E0-3F4A-B2C9-D16758E1A852}"/>
              </a:ext>
            </a:extLst>
          </p:cNvPr>
          <p:cNvSpPr txBox="1"/>
          <p:nvPr/>
        </p:nvSpPr>
        <p:spPr>
          <a:xfrm>
            <a:off x="4070875" y="1805512"/>
            <a:ext cx="16016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" altLang="zh-CN" sz="1400" b="1">
                <a:solidFill>
                  <a:srgbClr val="FF0000"/>
                </a:solidFill>
              </a:rPr>
              <a:t>Huawei – </a:t>
            </a:r>
            <a:r>
              <a:rPr lang="en" altLang="zh-CN" sz="1400" b="1" err="1">
                <a:solidFill>
                  <a:srgbClr val="FF0000"/>
                </a:solidFill>
              </a:rPr>
              <a:t>PanguWeather</a:t>
            </a:r>
            <a:r>
              <a:rPr lang="en" altLang="zh-CN" sz="1400" b="1">
                <a:solidFill>
                  <a:srgbClr val="FF0000"/>
                </a:solidFill>
              </a:rPr>
              <a:t> </a:t>
            </a:r>
            <a:r>
              <a:rPr lang="en" altLang="zh-CN" sz="1400"/>
              <a:t>0.25° hourly product </a:t>
            </a:r>
          </a:p>
          <a:p>
            <a:pPr lvl="0"/>
            <a:r>
              <a:rPr lang="en" altLang="zh-CN" sz="1400" b="1"/>
              <a:t>“More accurate tracks” than the IFS. </a:t>
            </a:r>
            <a:endParaRPr lang="zh-CN" altLang="en-US" sz="1400"/>
          </a:p>
          <a:p>
            <a:pPr lvl="0"/>
            <a:endParaRPr lang="en" altLang="zh-CN" sz="1400" b="1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0AA427D-0DB9-7B4F-9215-9FB8577B970C}"/>
              </a:ext>
            </a:extLst>
          </p:cNvPr>
          <p:cNvSpPr txBox="1"/>
          <p:nvPr/>
        </p:nvSpPr>
        <p:spPr>
          <a:xfrm>
            <a:off x="311047" y="1556672"/>
            <a:ext cx="193383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" altLang="zh-CN" sz="1600" b="1">
                <a:solidFill>
                  <a:srgbClr val="FF0000"/>
                </a:solidFill>
              </a:rPr>
              <a:t>ECMWF</a:t>
            </a:r>
            <a:endParaRPr lang="en" altLang="zh-CN" sz="1600">
              <a:solidFill>
                <a:srgbClr val="FF0000"/>
              </a:solidFill>
            </a:endParaRPr>
          </a:p>
          <a:p>
            <a:pPr lvl="0"/>
            <a:r>
              <a:rPr lang="en" altLang="zh-CN" sz="1600"/>
              <a:t>Peter </a:t>
            </a:r>
            <a:r>
              <a:rPr lang="en" altLang="zh-CN" sz="1600" err="1"/>
              <a:t>Dueben</a:t>
            </a:r>
            <a:r>
              <a:rPr lang="en" altLang="zh-CN" sz="1600"/>
              <a:t> and Peter Bauer publish a paper on using ERA5 at ~500km resolution to predict future z500. </a:t>
            </a:r>
            <a:endParaRPr lang="zh-CN" altLang="en-US" sz="1600"/>
          </a:p>
          <a:p>
            <a:pPr lvl="0"/>
            <a:endParaRPr lang="en" altLang="zh-CN" sz="1800" b="1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74E5F98-7CDE-B842-8680-B57673E08C03}"/>
              </a:ext>
            </a:extLst>
          </p:cNvPr>
          <p:cNvSpPr txBox="1"/>
          <p:nvPr/>
        </p:nvSpPr>
        <p:spPr>
          <a:xfrm>
            <a:off x="6878570" y="4423645"/>
            <a:ext cx="19724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" altLang="zh-CN" sz="1400" b="1" err="1">
                <a:solidFill>
                  <a:srgbClr val="FF0000"/>
                </a:solidFill>
              </a:rPr>
              <a:t>FengWu</a:t>
            </a:r>
            <a:r>
              <a:rPr lang="en" altLang="zh-CN" sz="1400" b="1">
                <a:solidFill>
                  <a:srgbClr val="FF0000"/>
                </a:solidFill>
              </a:rPr>
              <a:t> –</a:t>
            </a:r>
            <a:br>
              <a:rPr lang="en" altLang="zh-CN" sz="1400" b="1">
                <a:solidFill>
                  <a:srgbClr val="FF0000"/>
                </a:solidFill>
              </a:rPr>
            </a:br>
            <a:r>
              <a:rPr lang="en" altLang="zh-CN" sz="1400" b="1">
                <a:solidFill>
                  <a:srgbClr val="FF0000"/>
                </a:solidFill>
              </a:rPr>
              <a:t>China academia + Shanghai Met Bureau</a:t>
            </a:r>
            <a:br>
              <a:rPr lang="en" altLang="zh-CN" sz="1400" b="1"/>
            </a:br>
            <a:r>
              <a:rPr lang="en" altLang="zh-CN" sz="1400"/>
              <a:t>0.25° 6-hour product </a:t>
            </a:r>
          </a:p>
          <a:p>
            <a:pPr lvl="0"/>
            <a:r>
              <a:rPr lang="en" altLang="zh-CN" sz="1400"/>
              <a:t>Improves on </a:t>
            </a:r>
            <a:r>
              <a:rPr lang="en" altLang="zh-CN" sz="1400" err="1"/>
              <a:t>GraphCast</a:t>
            </a:r>
            <a:r>
              <a:rPr lang="en" altLang="zh-CN" sz="1400"/>
              <a:t> for longer </a:t>
            </a:r>
            <a:r>
              <a:rPr lang="en" altLang="zh-CN" sz="1400" err="1"/>
              <a:t>leadtimes</a:t>
            </a:r>
            <a:r>
              <a:rPr lang="en" altLang="zh-CN" sz="1400"/>
              <a:t> (deterministic) </a:t>
            </a:r>
            <a:endParaRPr lang="zh-CN" altLang="en-US" sz="140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FE2D1EE-91B6-674B-9C90-CCF8C1599CA8}"/>
              </a:ext>
            </a:extLst>
          </p:cNvPr>
          <p:cNvSpPr txBox="1"/>
          <p:nvPr/>
        </p:nvSpPr>
        <p:spPr>
          <a:xfrm>
            <a:off x="4840370" y="4438691"/>
            <a:ext cx="20907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" altLang="zh-CN" sz="1400" b="1" err="1">
                <a:solidFill>
                  <a:srgbClr val="FF0000"/>
                </a:solidFill>
              </a:rPr>
              <a:t>Deepmind</a:t>
            </a:r>
            <a:r>
              <a:rPr lang="en" altLang="zh-CN" sz="1400" b="1">
                <a:solidFill>
                  <a:srgbClr val="FF0000"/>
                </a:solidFill>
              </a:rPr>
              <a:t> – </a:t>
            </a:r>
            <a:r>
              <a:rPr lang="en" altLang="zh-CN" sz="1400" b="1" err="1">
                <a:solidFill>
                  <a:srgbClr val="FF0000"/>
                </a:solidFill>
              </a:rPr>
              <a:t>GraphCast</a:t>
            </a:r>
            <a:r>
              <a:rPr lang="en" altLang="zh-CN" sz="1400" b="1">
                <a:solidFill>
                  <a:srgbClr val="FF0000"/>
                </a:solidFill>
              </a:rPr>
              <a:t> </a:t>
            </a:r>
            <a:r>
              <a:rPr lang="en" altLang="zh-CN" sz="1400"/>
              <a:t>0.25° 6-hour </a:t>
            </a:r>
          </a:p>
          <a:p>
            <a:pPr lvl="0"/>
            <a:r>
              <a:rPr lang="en" altLang="zh-CN" sz="1400"/>
              <a:t>Many variables and pressure levels with comparable skill to IFS. </a:t>
            </a:r>
            <a:endParaRPr lang="zh-CN" altLang="en-US" sz="1400"/>
          </a:p>
          <a:p>
            <a:pPr lvl="0"/>
            <a:endParaRPr lang="en" altLang="zh-CN" sz="1800" b="1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1EF61BC-D485-B146-B67B-94B43744D0C6}"/>
              </a:ext>
            </a:extLst>
          </p:cNvPr>
          <p:cNvSpPr txBox="1"/>
          <p:nvPr/>
        </p:nvSpPr>
        <p:spPr>
          <a:xfrm>
            <a:off x="7815916" y="1934321"/>
            <a:ext cx="149297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" altLang="zh-CN" sz="1400" b="1">
                <a:solidFill>
                  <a:srgbClr val="FF0000"/>
                </a:solidFill>
              </a:rPr>
              <a:t>Alibaba – </a:t>
            </a:r>
            <a:endParaRPr lang="en" altLang="zh-CN" sz="1400">
              <a:solidFill>
                <a:srgbClr val="FF0000"/>
              </a:solidFill>
            </a:endParaRPr>
          </a:p>
          <a:p>
            <a:pPr lvl="0"/>
            <a:r>
              <a:rPr lang="en" altLang="zh-CN" sz="1400" b="1" err="1">
                <a:solidFill>
                  <a:srgbClr val="FF0000"/>
                </a:solidFill>
              </a:rPr>
              <a:t>SwinRDM</a:t>
            </a:r>
            <a:r>
              <a:rPr lang="en" altLang="zh-CN" sz="1400" b="1">
                <a:solidFill>
                  <a:srgbClr val="FF0000"/>
                </a:solidFill>
              </a:rPr>
              <a:t> </a:t>
            </a:r>
            <a:endParaRPr lang="en" altLang="zh-CN" sz="1400">
              <a:solidFill>
                <a:srgbClr val="FF0000"/>
              </a:solidFill>
            </a:endParaRPr>
          </a:p>
          <a:p>
            <a:pPr lvl="0"/>
            <a:r>
              <a:rPr lang="en" altLang="zh-CN" sz="1400"/>
              <a:t>0.25° 6-hour product </a:t>
            </a:r>
          </a:p>
          <a:p>
            <a:pPr lvl="0"/>
            <a:r>
              <a:rPr lang="en" altLang="zh-CN" sz="1400"/>
              <a:t>Sharp spatial features </a:t>
            </a:r>
          </a:p>
          <a:p>
            <a:pPr lvl="0"/>
            <a:endParaRPr lang="en" altLang="zh-CN" sz="1400" b="1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246084C-00D3-D94F-B573-EE09CC62EA01}"/>
              </a:ext>
            </a:extLst>
          </p:cNvPr>
          <p:cNvSpPr txBox="1"/>
          <p:nvPr/>
        </p:nvSpPr>
        <p:spPr>
          <a:xfrm>
            <a:off x="8818134" y="4421947"/>
            <a:ext cx="154799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" altLang="zh-CN" sz="1400" b="1">
                <a:solidFill>
                  <a:srgbClr val="FF0000"/>
                </a:solidFill>
              </a:rPr>
              <a:t>NVIDIA – SFNO</a:t>
            </a:r>
          </a:p>
          <a:p>
            <a:pPr lvl="0"/>
            <a:r>
              <a:rPr lang="en" altLang="zh-CN" sz="1400"/>
              <a:t>0.25° 6-hour product </a:t>
            </a:r>
          </a:p>
          <a:p>
            <a:pPr lvl="0"/>
            <a:r>
              <a:rPr lang="en" altLang="zh-CN" sz="1400"/>
              <a:t>Extension of </a:t>
            </a:r>
            <a:r>
              <a:rPr lang="en" altLang="zh-CN" sz="1400" err="1"/>
              <a:t>FourCastNet</a:t>
            </a:r>
            <a:r>
              <a:rPr lang="en" altLang="zh-CN" sz="1400"/>
              <a:t> to Spherical harmonics, improved stability </a:t>
            </a:r>
            <a:endParaRPr lang="zh-CN" altLang="en-US" sz="1400"/>
          </a:p>
          <a:p>
            <a:pPr lvl="0"/>
            <a:endParaRPr lang="en" altLang="zh-CN" sz="1400" b="1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AC6EB7F-2219-0840-9768-8683CB37BB08}"/>
              </a:ext>
            </a:extLst>
          </p:cNvPr>
          <p:cNvSpPr txBox="1"/>
          <p:nvPr/>
        </p:nvSpPr>
        <p:spPr>
          <a:xfrm>
            <a:off x="810186" y="3648544"/>
            <a:ext cx="113779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>
                <a:ea typeface="等线"/>
              </a:rPr>
              <a:t>Aug</a:t>
            </a:r>
            <a:endParaRPr kumimoji="1" lang="en-US" altLang="zh-CN">
              <a:ea typeface="等线"/>
            </a:endParaRPr>
          </a:p>
          <a:p>
            <a:r>
              <a:rPr kumimoji="1" lang="en-US" altLang="zh-CN">
                <a:ea typeface="等线"/>
              </a:rPr>
              <a:t>2018</a:t>
            </a:r>
            <a:endParaRPr lang="zh-CN" altLang="en-US">
              <a:ea typeface="等线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F2C9CE9-9302-464B-AAE4-B61899F1366B}"/>
              </a:ext>
            </a:extLst>
          </p:cNvPr>
          <p:cNvSpPr txBox="1"/>
          <p:nvPr/>
        </p:nvSpPr>
        <p:spPr>
          <a:xfrm>
            <a:off x="4357644" y="3619972"/>
            <a:ext cx="1137794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>
                <a:ea typeface="等线"/>
              </a:rPr>
              <a:t> Nov</a:t>
            </a:r>
          </a:p>
          <a:p>
            <a:r>
              <a:rPr kumimoji="1" lang="en-US" altLang="zh-CN">
                <a:ea typeface="等线"/>
              </a:rPr>
              <a:t>2022</a:t>
            </a:r>
            <a:endParaRPr lang="zh-CN" altLang="en-US">
              <a:ea typeface="等线"/>
            </a:endParaRPr>
          </a:p>
          <a:p>
            <a:endParaRPr lang="en-US" altLang="zh-CN">
              <a:ea typeface="等线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547C3DF-8559-4A48-981B-DC661F39A3E8}"/>
              </a:ext>
            </a:extLst>
          </p:cNvPr>
          <p:cNvSpPr txBox="1"/>
          <p:nvPr/>
        </p:nvSpPr>
        <p:spPr>
          <a:xfrm>
            <a:off x="1676030" y="3619634"/>
            <a:ext cx="1137794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zh-CN">
                <a:ea typeface="等线"/>
              </a:rPr>
              <a:t>Jan</a:t>
            </a:r>
            <a:endParaRPr kumimoji="1" lang="zh-CN" altLang="en-US">
              <a:ea typeface="等线" panose="02010600030101010101" pitchFamily="2" charset="-122"/>
            </a:endParaRPr>
          </a:p>
          <a:p>
            <a:r>
              <a:rPr kumimoji="1" lang="en-US" altLang="zh-CN">
                <a:ea typeface="等线"/>
              </a:rPr>
              <a:t>2021</a:t>
            </a:r>
            <a:endParaRPr lang="zh-CN" altLang="en-US">
              <a:ea typeface="等线"/>
            </a:endParaRPr>
          </a:p>
          <a:p>
            <a:endParaRPr lang="en-US" altLang="zh-CN">
              <a:ea typeface="等线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1D03AFF-38F3-1348-B9D5-97FC75FC999C}"/>
              </a:ext>
            </a:extLst>
          </p:cNvPr>
          <p:cNvSpPr txBox="1"/>
          <p:nvPr/>
        </p:nvSpPr>
        <p:spPr>
          <a:xfrm>
            <a:off x="2613847" y="3619049"/>
            <a:ext cx="113779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>
                <a:ea typeface="等线"/>
              </a:rPr>
              <a:t> Feb</a:t>
            </a:r>
          </a:p>
          <a:p>
            <a:r>
              <a:rPr kumimoji="1" lang="en-US" altLang="zh-CN">
                <a:ea typeface="等线"/>
              </a:rPr>
              <a:t>2022</a:t>
            </a:r>
            <a:endParaRPr lang="zh-CN" altLang="en-US">
              <a:ea typeface="等线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E4D0A69-384F-7540-AB61-72147D8DB574}"/>
              </a:ext>
            </a:extLst>
          </p:cNvPr>
          <p:cNvSpPr txBox="1"/>
          <p:nvPr/>
        </p:nvSpPr>
        <p:spPr>
          <a:xfrm>
            <a:off x="5277439" y="3621495"/>
            <a:ext cx="113779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>
                <a:ea typeface="等线"/>
              </a:rPr>
              <a:t> Dec</a:t>
            </a:r>
            <a:endParaRPr kumimoji="1" lang="en-US" altLang="zh-CN">
              <a:ea typeface="等线"/>
            </a:endParaRPr>
          </a:p>
          <a:p>
            <a:r>
              <a:rPr kumimoji="1" lang="en-US" altLang="zh-CN">
                <a:ea typeface="等线"/>
              </a:rPr>
              <a:t>2022</a:t>
            </a:r>
            <a:endParaRPr lang="zh-CN" altLang="en-US">
              <a:ea typeface="等线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06BF354-5F02-8844-87D1-9CBFA2C28262}"/>
              </a:ext>
            </a:extLst>
          </p:cNvPr>
          <p:cNvSpPr txBox="1"/>
          <p:nvPr/>
        </p:nvSpPr>
        <p:spPr>
          <a:xfrm>
            <a:off x="3499593" y="3649737"/>
            <a:ext cx="113779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>
                <a:ea typeface="等线"/>
              </a:rPr>
              <a:t> Oct</a:t>
            </a:r>
          </a:p>
          <a:p>
            <a:r>
              <a:rPr kumimoji="1" lang="en-US" altLang="zh-CN">
                <a:ea typeface="等线"/>
              </a:rPr>
              <a:t>2022</a:t>
            </a:r>
            <a:endParaRPr lang="zh-CN" altLang="en-US">
              <a:ea typeface="等线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D3B1A478-8EB8-F546-A658-F8F3EE346597}"/>
              </a:ext>
            </a:extLst>
          </p:cNvPr>
          <p:cNvSpPr txBox="1"/>
          <p:nvPr/>
        </p:nvSpPr>
        <p:spPr>
          <a:xfrm>
            <a:off x="6249408" y="3620024"/>
            <a:ext cx="113779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>
                <a:ea typeface="等线"/>
              </a:rPr>
              <a:t>Jan</a:t>
            </a:r>
            <a:endParaRPr kumimoji="1" lang="en-US" altLang="zh-CN">
              <a:ea typeface="等线"/>
            </a:endParaRPr>
          </a:p>
          <a:p>
            <a:r>
              <a:rPr kumimoji="1" lang="en-US" altLang="zh-CN">
                <a:ea typeface="等线"/>
              </a:rPr>
              <a:t>2023</a:t>
            </a:r>
            <a:endParaRPr lang="zh-CN" altLang="en-US">
              <a:ea typeface="等线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815158E-9D10-D34B-8C37-C1CBF69FA953}"/>
              </a:ext>
            </a:extLst>
          </p:cNvPr>
          <p:cNvSpPr txBox="1"/>
          <p:nvPr/>
        </p:nvSpPr>
        <p:spPr>
          <a:xfrm>
            <a:off x="8940935" y="3622779"/>
            <a:ext cx="113779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>
                <a:ea typeface="等线"/>
              </a:rPr>
              <a:t>Jun</a:t>
            </a:r>
            <a:endParaRPr kumimoji="1" lang="en-US" altLang="zh-CN">
              <a:ea typeface="等线"/>
            </a:endParaRPr>
          </a:p>
          <a:p>
            <a:r>
              <a:rPr kumimoji="1" lang="en-US" altLang="zh-CN">
                <a:ea typeface="等线"/>
              </a:rPr>
              <a:t>2023</a:t>
            </a:r>
            <a:endParaRPr lang="zh-CN" altLang="en-US">
              <a:ea typeface="等线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46CB677-35F9-4545-B0F6-EAE41FEE42A9}"/>
              </a:ext>
            </a:extLst>
          </p:cNvPr>
          <p:cNvSpPr txBox="1"/>
          <p:nvPr/>
        </p:nvSpPr>
        <p:spPr>
          <a:xfrm>
            <a:off x="7143177" y="3652545"/>
            <a:ext cx="113779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>
                <a:ea typeface="等线"/>
              </a:rPr>
              <a:t> Apr</a:t>
            </a:r>
            <a:endParaRPr kumimoji="1" lang="en-US" altLang="zh-CN">
              <a:ea typeface="等线"/>
            </a:endParaRPr>
          </a:p>
          <a:p>
            <a:r>
              <a:rPr kumimoji="1" lang="en-US" altLang="zh-CN">
                <a:ea typeface="等线"/>
              </a:rPr>
              <a:t>2023</a:t>
            </a:r>
            <a:endParaRPr lang="zh-CN" altLang="en-US">
              <a:ea typeface="等线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E15CBA5-6572-1446-A8ED-45B1E1EC8D03}"/>
              </a:ext>
            </a:extLst>
          </p:cNvPr>
          <p:cNvSpPr txBox="1"/>
          <p:nvPr/>
        </p:nvSpPr>
        <p:spPr>
          <a:xfrm>
            <a:off x="8045112" y="3619972"/>
            <a:ext cx="113779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>
                <a:ea typeface="等线"/>
              </a:rPr>
              <a:t>Jun</a:t>
            </a:r>
            <a:endParaRPr kumimoji="1" lang="en-US" altLang="zh-CN">
              <a:ea typeface="等线"/>
            </a:endParaRPr>
          </a:p>
          <a:p>
            <a:r>
              <a:rPr kumimoji="1" lang="en-US" altLang="zh-CN">
                <a:ea typeface="等线"/>
              </a:rPr>
              <a:t>2023</a:t>
            </a:r>
            <a:endParaRPr lang="zh-CN" altLang="en-US">
              <a:ea typeface="等线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29B6E7FD-7731-B84E-A99F-B8D21ECE93A6}"/>
              </a:ext>
            </a:extLst>
          </p:cNvPr>
          <p:cNvSpPr txBox="1"/>
          <p:nvPr/>
        </p:nvSpPr>
        <p:spPr>
          <a:xfrm>
            <a:off x="9907276" y="3615752"/>
            <a:ext cx="113779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>
                <a:ea typeface="等线"/>
              </a:rPr>
              <a:t>Oct</a:t>
            </a:r>
            <a:endParaRPr kumimoji="1" lang="en-US" altLang="zh-CN">
              <a:ea typeface="等线"/>
            </a:endParaRPr>
          </a:p>
          <a:p>
            <a:r>
              <a:rPr kumimoji="1" lang="en-US" altLang="zh-CN">
                <a:ea typeface="等线"/>
              </a:rPr>
              <a:t>2023</a:t>
            </a:r>
            <a:endParaRPr lang="zh-CN" altLang="en-US">
              <a:ea typeface="等线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917F089-6463-DA4F-982D-5CE7EC1487A8}"/>
              </a:ext>
            </a:extLst>
          </p:cNvPr>
          <p:cNvSpPr txBox="1"/>
          <p:nvPr/>
        </p:nvSpPr>
        <p:spPr>
          <a:xfrm>
            <a:off x="9592129" y="2537521"/>
            <a:ext cx="15479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" altLang="zh-CN" sz="1400" b="1">
                <a:solidFill>
                  <a:srgbClr val="FF0000"/>
                </a:solidFill>
              </a:rPr>
              <a:t>ECMWF – AIFS</a:t>
            </a:r>
          </a:p>
          <a:p>
            <a:pPr lvl="0"/>
            <a:r>
              <a:rPr lang="en" altLang="zh-CN" sz="1400"/>
              <a:t>1° /6hour</a:t>
            </a:r>
          </a:p>
          <a:p>
            <a:pPr lvl="0"/>
            <a:r>
              <a:rPr lang="en" altLang="zh-CN" sz="1400" b="1"/>
              <a:t>Alpha version</a:t>
            </a:r>
          </a:p>
        </p:txBody>
      </p:sp>
    </p:spTree>
    <p:extLst>
      <p:ext uri="{BB962C8B-B14F-4D97-AF65-F5344CB8AC3E}">
        <p14:creationId xmlns:p14="http://schemas.microsoft.com/office/powerpoint/2010/main" val="1088923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DDEFD-216C-F844-8A39-F8B02D2D7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323" y="90675"/>
            <a:ext cx="11551353" cy="1325563"/>
          </a:xfrm>
        </p:spPr>
        <p:txBody>
          <a:bodyPr>
            <a:normAutofit/>
          </a:bodyPr>
          <a:lstStyle/>
          <a:p>
            <a:r>
              <a:rPr kumimoji="1" lang="en-US" altLang="zh-CN" sz="4000">
                <a:latin typeface="Arial" panose="020B0604020202020204" pitchFamily="34" charset="0"/>
                <a:cs typeface="Arial" panose="020B0604020202020204" pitchFamily="34" charset="0"/>
              </a:rPr>
              <a:t>Breakthroughs in data-driven weather forecasting</a:t>
            </a:r>
            <a:endParaRPr kumimoji="1" lang="zh-CN" alt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E5AF072-09B5-3C4D-AC01-3606F9309EF5}"/>
              </a:ext>
            </a:extLst>
          </p:cNvPr>
          <p:cNvSpPr txBox="1"/>
          <p:nvPr/>
        </p:nvSpPr>
        <p:spPr>
          <a:xfrm>
            <a:off x="6347119" y="4206918"/>
            <a:ext cx="5126636" cy="32316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" altLang="zh-CN" sz="2400" b="1" i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GraphCast</a:t>
            </a:r>
            <a:endParaRPr lang="en" altLang="zh-CN" sz="24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l"/>
            </a:pPr>
            <a:r>
              <a:rPr lang="en" altLang="zh-CN">
                <a:solidFill>
                  <a:srgbClr val="222222"/>
                </a:solidFill>
                <a:latin typeface="Arial"/>
                <a:ea typeface="等线"/>
                <a:cs typeface="Arial"/>
              </a:rPr>
              <a:t>Published on </a:t>
            </a:r>
            <a:r>
              <a:rPr lang="en" altLang="zh-CN" b="1" i="1">
                <a:solidFill>
                  <a:srgbClr val="FF0000"/>
                </a:solidFill>
                <a:latin typeface="Arial"/>
                <a:ea typeface="等线"/>
                <a:cs typeface="Arial"/>
              </a:rPr>
              <a:t>Science, Nov 2023</a:t>
            </a:r>
          </a:p>
          <a:p>
            <a:pPr marL="285750" indent="-285750">
              <a:buFont typeface="Wingdings" pitchFamily="2" charset="2"/>
              <a:buChar char="l"/>
            </a:pPr>
            <a:r>
              <a:rPr lang="en" altLang="zh-CN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Leading time: over 10 days</a:t>
            </a:r>
          </a:p>
          <a:p>
            <a:pPr marL="285750" indent="-285750">
              <a:buFont typeface="Wingdings" pitchFamily="2" charset="2"/>
              <a:buChar char="l"/>
            </a:pPr>
            <a:r>
              <a:rPr lang="en" altLang="zh-CN" b="0" i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Train data: 39 years (1979–2017)</a:t>
            </a:r>
            <a:endParaRPr lang="en" altLang="zh-CN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l"/>
            </a:pPr>
            <a:r>
              <a:rPr lang="en" altLang="zh-CN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 vertical levels</a:t>
            </a:r>
          </a:p>
          <a:p>
            <a:pPr marL="285750" indent="-285750">
              <a:buFont typeface="Wingdings" pitchFamily="2" charset="2"/>
              <a:buChar char="l"/>
            </a:pPr>
            <a:r>
              <a:rPr lang="en" altLang="zh-CN" b="0" i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Temporal/Spatial resolution</a:t>
            </a:r>
            <a:r>
              <a:rPr lang="en" altLang="zh-CN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" altLang="zh-CN" b="0" i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 h/</a:t>
            </a:r>
            <a:r>
              <a:rPr lang="en" altLang="zh-CN" b="0" i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0.25°</a:t>
            </a:r>
            <a:endParaRPr lang="en" altLang="zh-CN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l"/>
            </a:pPr>
            <a:r>
              <a:rPr lang="en" altLang="zh-CN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36.7 million parameters</a:t>
            </a:r>
          </a:p>
          <a:p>
            <a:pPr marL="285750" indent="-285750">
              <a:buFont typeface="Wingdings" pitchFamily="2" charset="2"/>
              <a:buChar char="l"/>
            </a:pPr>
            <a:r>
              <a:rPr lang="en" altLang="zh-CN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Running time : less than 1 min</a:t>
            </a:r>
          </a:p>
          <a:p>
            <a:pPr marL="285750" indent="-285750">
              <a:buFont typeface="Wingdings" pitchFamily="2" charset="2"/>
              <a:buChar char="l"/>
            </a:pPr>
            <a:r>
              <a:rPr lang="en" altLang="zh-CN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source, Free</a:t>
            </a:r>
          </a:p>
          <a:p>
            <a:pPr marL="285750" indent="-285750">
              <a:buFont typeface="Wingdings" pitchFamily="2" charset="2"/>
              <a:buChar char="l"/>
            </a:pPr>
            <a:endParaRPr lang="en" altLang="zh-CN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" altLang="zh-CN" b="0" i="0">
              <a:solidFill>
                <a:srgbClr val="59595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38B0C056-C5CA-8740-BA86-A86F19D33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119" y="1338765"/>
            <a:ext cx="5362699" cy="281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ig. 1">
            <a:extLst>
              <a:ext uri="{FF2B5EF4-FFF2-40B4-BE49-F238E27FC236}">
                <a16:creationId xmlns:a16="http://schemas.microsoft.com/office/drawing/2014/main" id="{4F605782-59B2-A241-9CA5-090C47D4C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82" y="1137049"/>
            <a:ext cx="5304021" cy="302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2F3EEC9-AC5B-C343-AB06-A307EEC0332E}"/>
              </a:ext>
            </a:extLst>
          </p:cNvPr>
          <p:cNvSpPr txBox="1"/>
          <p:nvPr/>
        </p:nvSpPr>
        <p:spPr>
          <a:xfrm>
            <a:off x="482182" y="4206918"/>
            <a:ext cx="4774367" cy="32316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n" altLang="zh-CN" sz="2400" b="1" i="0">
                <a:solidFill>
                  <a:srgbClr val="0070C0"/>
                </a:solidFill>
                <a:effectLst/>
                <a:latin typeface="Arial"/>
                <a:ea typeface="等线"/>
                <a:cs typeface="Arial"/>
              </a:rPr>
              <a:t>Pangu-weather</a:t>
            </a:r>
            <a:endParaRPr lang="en" altLang="zh-CN" sz="2000" b="1" i="0">
              <a:solidFill>
                <a:srgbClr val="0070C0"/>
              </a:solidFill>
              <a:effectLst/>
              <a:latin typeface="Arial"/>
              <a:ea typeface="等线"/>
              <a:cs typeface="Arial"/>
            </a:endParaRPr>
          </a:p>
          <a:p>
            <a:pPr marL="285750" indent="-285750" algn="l">
              <a:buFont typeface="Wingdings" pitchFamily="2" charset="2"/>
              <a:buChar char="l"/>
            </a:pPr>
            <a:r>
              <a:rPr lang="en" altLang="zh-CN">
                <a:solidFill>
                  <a:srgbClr val="222222"/>
                </a:solidFill>
                <a:latin typeface="Arial"/>
                <a:ea typeface="等线"/>
                <a:cs typeface="Arial"/>
              </a:rPr>
              <a:t>Published on </a:t>
            </a:r>
            <a:r>
              <a:rPr lang="en" altLang="zh-CN" b="1" i="1">
                <a:solidFill>
                  <a:srgbClr val="FF0000"/>
                </a:solidFill>
                <a:latin typeface="Arial"/>
                <a:ea typeface="等线"/>
                <a:cs typeface="Arial"/>
              </a:rPr>
              <a:t>Nature, July 2023</a:t>
            </a:r>
          </a:p>
          <a:p>
            <a:pPr marL="285750" indent="-285750">
              <a:buFont typeface="Wingdings" pitchFamily="2" charset="2"/>
              <a:buChar char="l"/>
            </a:pPr>
            <a:r>
              <a:rPr lang="en" altLang="zh-CN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Leading time:</a:t>
            </a:r>
            <a:r>
              <a:rPr lang="en" altLang="zh-CN" b="0" i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7 days or longer</a:t>
            </a:r>
            <a:endParaRPr lang="en" altLang="zh-CN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l"/>
            </a:pPr>
            <a:r>
              <a:rPr lang="en" altLang="zh-CN" b="0" i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Train data: 39 years (1979–2017)</a:t>
            </a:r>
          </a:p>
          <a:p>
            <a:pPr marL="285750" indent="-285750">
              <a:buFont typeface="Wingdings" pitchFamily="2" charset="2"/>
              <a:buChar char="l"/>
            </a:pPr>
            <a:r>
              <a:rPr lang="en" altLang="zh-CN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" altLang="zh-CN" b="0" i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vertical levels</a:t>
            </a:r>
          </a:p>
          <a:p>
            <a:pPr marL="285750" indent="-285750">
              <a:buFont typeface="Wingdings" pitchFamily="2" charset="2"/>
              <a:buChar char="l"/>
            </a:pPr>
            <a:r>
              <a:rPr lang="en" altLang="zh-CN" b="0" i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Temporal/Spatial resolution</a:t>
            </a:r>
            <a:r>
              <a:rPr lang="en" altLang="zh-CN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" altLang="zh-CN" b="0" i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 h/</a:t>
            </a:r>
            <a:r>
              <a:rPr lang="en" altLang="zh-CN" b="0" i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0.25°</a:t>
            </a:r>
            <a:endParaRPr lang="en" altLang="zh-CN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l"/>
            </a:pPr>
            <a:r>
              <a:rPr lang="en" altLang="zh-CN" b="0" i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64 million parameters.</a:t>
            </a:r>
          </a:p>
          <a:p>
            <a:pPr marL="285750" indent="-285750">
              <a:buFont typeface="Wingdings" pitchFamily="2" charset="2"/>
              <a:buChar char="l"/>
            </a:pPr>
            <a:r>
              <a:rPr lang="en" altLang="zh-CN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Running time 1.4 s on a single GPU</a:t>
            </a:r>
          </a:p>
          <a:p>
            <a:pPr marL="285750" indent="-285750">
              <a:buFont typeface="Wingdings" pitchFamily="2" charset="2"/>
              <a:buChar char="l"/>
            </a:pPr>
            <a:r>
              <a:rPr lang="en" altLang="zh-CN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source, Free</a:t>
            </a:r>
          </a:p>
          <a:p>
            <a:endParaRPr lang="en" altLang="zh-CN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" altLang="zh-CN" b="0" i="0"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496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163150-9116-8F49-A166-21127C024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88" y="167116"/>
            <a:ext cx="11806004" cy="1325563"/>
          </a:xfrm>
        </p:spPr>
        <p:txBody>
          <a:bodyPr/>
          <a:lstStyle/>
          <a:p>
            <a:r>
              <a:rPr kumimoji="1" lang="en-US" altLang="zh-CN" b="1">
                <a:latin typeface="Arial" panose="020B0604020202020204" pitchFamily="34" charset="0"/>
                <a:cs typeface="Arial" panose="020B0604020202020204" pitchFamily="34" charset="0"/>
              </a:rPr>
              <a:t>Tropical cyclone prediction-</a:t>
            </a:r>
            <a:r>
              <a:rPr kumimoji="1" lang="en-US" altLang="zh-CN" b="1" i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Pangu</a:t>
            </a:r>
            <a:r>
              <a:rPr kumimoji="1" lang="en-US" altLang="zh-CN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-Weather</a:t>
            </a:r>
            <a:endParaRPr kumimoji="1" lang="zh-CN" altLang="en-US" b="1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83F2E0A0-B290-BE45-9A95-208E044301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309" y="1332134"/>
            <a:ext cx="4677425" cy="389984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D4A65B5-4419-F044-9097-024A9FB8C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889" y="1362529"/>
            <a:ext cx="6455841" cy="523819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74FEBF4-13A9-544C-8895-20EBAE1254A3}"/>
              </a:ext>
            </a:extLst>
          </p:cNvPr>
          <p:cNvSpPr txBox="1"/>
          <p:nvPr/>
        </p:nvSpPr>
        <p:spPr>
          <a:xfrm>
            <a:off x="922156" y="5218938"/>
            <a:ext cx="41077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" altLang="zh-CN" sz="1800">
                <a:solidFill>
                  <a:srgbClr val="1C1C19"/>
                </a:solidFill>
                <a:effectLst/>
                <a:latin typeface="CambriaMath"/>
              </a:rPr>
              <a:t>88 </a:t>
            </a:r>
            <a:r>
              <a:rPr lang="en" altLang="zh-CN" sz="1800">
                <a:solidFill>
                  <a:srgbClr val="1C1C19"/>
                </a:solidFill>
                <a:effectLst/>
                <a:latin typeface="Candara" panose="020E0502030303020204" pitchFamily="34" charset="0"/>
              </a:rPr>
              <a:t>cyclones in 2018 that appeared in both the International Best Track Archive for Climate Stewardship (</a:t>
            </a:r>
            <a:r>
              <a:rPr lang="en" altLang="zh-CN" sz="1800" err="1">
                <a:solidFill>
                  <a:srgbClr val="1C1C19"/>
                </a:solidFill>
                <a:effectLst/>
                <a:latin typeface="Candara" panose="020E0502030303020204" pitchFamily="34" charset="0"/>
              </a:rPr>
              <a:t>IBTrACS</a:t>
            </a:r>
            <a:r>
              <a:rPr lang="en" altLang="zh-CN" sz="1800">
                <a:solidFill>
                  <a:srgbClr val="1C1C19"/>
                </a:solidFill>
                <a:effectLst/>
                <a:latin typeface="Candara" panose="020E0502030303020204" pitchFamily="34" charset="0"/>
              </a:rPr>
              <a:t>) project and ECMWF-HRES </a:t>
            </a:r>
            <a:endParaRPr lang="en" altLang="zh-CN" sz="1800">
              <a:solidFill>
                <a:srgbClr val="1C1C19"/>
              </a:solidFill>
              <a:effectLst/>
              <a:latin typeface="ArialM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DBE38FC-0778-054B-A87F-62A9F957DF43}"/>
              </a:ext>
            </a:extLst>
          </p:cNvPr>
          <p:cNvSpPr txBox="1"/>
          <p:nvPr/>
        </p:nvSpPr>
        <p:spPr>
          <a:xfrm>
            <a:off x="299309" y="6416054"/>
            <a:ext cx="130658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zh-CN" b="0" i="0">
                <a:solidFill>
                  <a:srgbClr val="222222"/>
                </a:solidFill>
                <a:effectLst/>
                <a:latin typeface="-apple-system"/>
              </a:rPr>
              <a:t>Bi, K </a:t>
            </a:r>
            <a:r>
              <a:rPr lang="en" altLang="zh-CN" b="0" i="1">
                <a:solidFill>
                  <a:srgbClr val="222222"/>
                </a:solidFill>
                <a:effectLst/>
                <a:latin typeface="-apple-system"/>
              </a:rPr>
              <a:t>et al.</a:t>
            </a:r>
            <a:r>
              <a:rPr lang="en" altLang="zh-CN" b="0" i="0">
                <a:solidFill>
                  <a:srgbClr val="222222"/>
                </a:solidFill>
                <a:effectLst/>
                <a:latin typeface="-apple-system"/>
              </a:rPr>
              <a:t>  2023</a:t>
            </a:r>
            <a:endParaRPr lang="en" altLang="zh-CN" b="1" i="0">
              <a:solidFill>
                <a:srgbClr val="222222"/>
              </a:solidFill>
              <a:effectLst/>
              <a:latin typeface="Harding"/>
            </a:endParaRPr>
          </a:p>
        </p:txBody>
      </p:sp>
    </p:spTree>
    <p:extLst>
      <p:ext uri="{BB962C8B-B14F-4D97-AF65-F5344CB8AC3E}">
        <p14:creationId xmlns:p14="http://schemas.microsoft.com/office/powerpoint/2010/main" val="2263329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7E7D9D-2F01-344A-81EC-305C7FE56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240" y="117197"/>
            <a:ext cx="10515600" cy="1325563"/>
          </a:xfrm>
        </p:spPr>
        <p:txBody>
          <a:bodyPr/>
          <a:lstStyle/>
          <a:p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Tropical cyclone prediction-</a:t>
            </a:r>
            <a:r>
              <a:rPr kumimoji="1" lang="en-US" altLang="zh-CN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GraphCast</a:t>
            </a:r>
            <a:endParaRPr kumimoji="1" lang="zh-CN" altLang="en-US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F1DB8214-3A4B-4C46-B22D-648266EDFC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5134" y="2105149"/>
            <a:ext cx="4024490" cy="385185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24397B0-4FFD-0743-9FB9-68AD4ED8E539}"/>
              </a:ext>
            </a:extLst>
          </p:cNvPr>
          <p:cNvSpPr txBox="1"/>
          <p:nvPr/>
        </p:nvSpPr>
        <p:spPr>
          <a:xfrm>
            <a:off x="189791" y="6371471"/>
            <a:ext cx="3238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zh-CN" dirty="0">
                <a:solidFill>
                  <a:srgbClr val="595959"/>
                </a:solidFill>
                <a:latin typeface="roboto" panose="02000000000000000000" pitchFamily="2" charset="0"/>
              </a:rPr>
              <a:t>Remi Lam </a:t>
            </a:r>
            <a:r>
              <a:rPr lang="en" altLang="zh-CN" i="1" dirty="0">
                <a:solidFill>
                  <a:srgbClr val="595959"/>
                </a:solidFill>
                <a:latin typeface="roboto" panose="02000000000000000000" pitchFamily="2" charset="0"/>
              </a:rPr>
              <a:t>et al, 2023</a:t>
            </a:r>
            <a:endParaRPr lang="en" altLang="zh-CN" dirty="0">
              <a:solidFill>
                <a:srgbClr val="595959"/>
              </a:solidFill>
              <a:latin typeface="roboto" panose="02000000000000000000" pitchFamily="2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F494D45-9499-A545-BF72-1B3F8F65D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599" y="1970563"/>
            <a:ext cx="4198787" cy="412103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6832B1B-0B6C-D641-A19E-03A1184056BA}"/>
              </a:ext>
            </a:extLst>
          </p:cNvPr>
          <p:cNvSpPr txBox="1"/>
          <p:nvPr/>
        </p:nvSpPr>
        <p:spPr>
          <a:xfrm>
            <a:off x="1439054" y="1316203"/>
            <a:ext cx="8881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kumimoji="1" lang="en-US" altLang="zh-CN" dirty="0"/>
              <a:t>The tropical cyclones from 2018 to 2021 in </a:t>
            </a:r>
            <a:r>
              <a:rPr kumimoji="1" lang="en-US" altLang="zh-CN" dirty="0" err="1"/>
              <a:t>IBTrACS</a:t>
            </a:r>
            <a:r>
              <a:rPr kumimoji="1" lang="en-US" altLang="zh-CN" dirty="0"/>
              <a:t> dataset.</a:t>
            </a:r>
          </a:p>
          <a:p>
            <a:pPr marL="285750" indent="-285750">
              <a:buFont typeface="Wingdings" pitchFamily="2" charset="2"/>
              <a:buChar char="l"/>
            </a:pPr>
            <a:r>
              <a:rPr kumimoji="1" lang="en-US" altLang="zh-CN" dirty="0" err="1"/>
              <a:t>GraphCast</a:t>
            </a:r>
            <a:r>
              <a:rPr kumimoji="1" lang="en-US" altLang="zh-CN" dirty="0"/>
              <a:t> gains ~9 hours in accuracy over ECMWF HRES’s published tracks 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4398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B9CBB-0A1C-CD46-BFAD-FAF987BD6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" altLang="zh-CN" sz="4000">
                <a:solidFill>
                  <a:srgbClr val="0059A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Data-driven weather forecasting in ECMWF</a:t>
            </a:r>
            <a:endParaRPr kumimoji="1" lang="zh-CN" altLang="en-US" sz="8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5" name="Picture 1" descr="page7image542834112">
            <a:extLst>
              <a:ext uri="{FF2B5EF4-FFF2-40B4-BE49-F238E27FC236}">
                <a16:creationId xmlns:a16="http://schemas.microsoft.com/office/drawing/2014/main" id="{CE696DAD-913E-C040-B106-EAD0981658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17" y="1668755"/>
            <a:ext cx="5727700" cy="372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75BC7BD-F3D8-D44D-8FE5-26388EC6CABF}"/>
              </a:ext>
            </a:extLst>
          </p:cNvPr>
          <p:cNvSpPr txBox="1"/>
          <p:nvPr/>
        </p:nvSpPr>
        <p:spPr>
          <a:xfrm>
            <a:off x="477077" y="5610208"/>
            <a:ext cx="51153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800">
                <a:effectLst/>
                <a:latin typeface="ArialMT"/>
              </a:rPr>
              <a:t>ECMWF now routinely running a series of global data-driven forecasts A range of ML models available in ECMWF charts catalogue </a:t>
            </a:r>
            <a:endParaRPr lang="en" altLang="zh-CN">
              <a:effectLst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04B829B-ECA7-1B43-94F8-F2BCDA6905FB}"/>
              </a:ext>
            </a:extLst>
          </p:cNvPr>
          <p:cNvSpPr txBox="1"/>
          <p:nvPr/>
        </p:nvSpPr>
        <p:spPr>
          <a:xfrm>
            <a:off x="5782684" y="5043091"/>
            <a:ext cx="62981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800">
                <a:solidFill>
                  <a:srgbClr val="0059A8"/>
                </a:solidFill>
                <a:effectLst/>
                <a:latin typeface="Verdana" panose="020B0604030504040204" pitchFamily="34" charset="0"/>
              </a:rPr>
              <a:t>AIFS – Artificial Intelligence Forecasting System </a:t>
            </a:r>
          </a:p>
          <a:p>
            <a:pPr marL="285750" indent="-285750">
              <a:buFont typeface="Wingdings" pitchFamily="2" charset="2"/>
              <a:buChar char="l"/>
            </a:pPr>
            <a:r>
              <a:rPr lang="en" altLang="zh-CN" b="0" i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ECMWF’s forecasting system that is entirely based on machine learning launched in Oct 2023. </a:t>
            </a:r>
          </a:p>
          <a:p>
            <a:pPr marL="285750" indent="-285750">
              <a:buFont typeface="Wingdings" pitchFamily="2" charset="2"/>
              <a:buChar char="l"/>
            </a:pPr>
            <a:r>
              <a:rPr lang="en" altLang="zh-CN" b="0" i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It has a resolution of approximately one degree (111 km), and it makes predictions for wind, temperature, humidity, geopotential and more. </a:t>
            </a:r>
            <a:endParaRPr lang="en" altLang="zh-CN">
              <a:effectLst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D061E47-D6F0-2A46-806E-71B0AC82C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2684" y="1600199"/>
            <a:ext cx="6238239" cy="3364193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B323FEB-1806-D644-B1E4-62A16E9D3A6C}"/>
              </a:ext>
            </a:extLst>
          </p:cNvPr>
          <p:cNvSpPr txBox="1"/>
          <p:nvPr/>
        </p:nvSpPr>
        <p:spPr>
          <a:xfrm>
            <a:off x="-2032037" y="6539596"/>
            <a:ext cx="61234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252" algn="ctr">
              <a:spcBef>
                <a:spcPts val="131"/>
              </a:spcBef>
            </a:pPr>
            <a:r>
              <a:rPr lang="en-US" altLang="zh-CN" sz="1400">
                <a:latin typeface="Arial" panose="020B0604020202020204" pitchFamily="34" charset="0"/>
                <a:cs typeface="Arial" panose="020B0604020202020204" pitchFamily="34" charset="0"/>
              </a:rPr>
              <a:t>Courtesy</a:t>
            </a:r>
            <a:r>
              <a:rPr lang="zh-CN" altLang="en-US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>
                <a:latin typeface="Arial" panose="020B0604020202020204" pitchFamily="34" charset="0"/>
                <a:cs typeface="Arial" panose="020B0604020202020204" pitchFamily="34" charset="0"/>
              </a:rPr>
              <a:t>of ECMWF</a:t>
            </a:r>
          </a:p>
        </p:txBody>
      </p:sp>
    </p:spTree>
    <p:extLst>
      <p:ext uri="{BB962C8B-B14F-4D97-AF65-F5344CB8AC3E}">
        <p14:creationId xmlns:p14="http://schemas.microsoft.com/office/powerpoint/2010/main" val="1453601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8BAB46-1A40-424D-AC1B-3C3B3A751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803" y="365125"/>
            <a:ext cx="11892197" cy="1325563"/>
          </a:xfrm>
        </p:spPr>
        <p:txBody>
          <a:bodyPr>
            <a:normAutofit/>
          </a:bodyPr>
          <a:lstStyle/>
          <a:p>
            <a:r>
              <a:rPr lang="en" altLang="zh-CN" sz="4400">
                <a:solidFill>
                  <a:srgbClr val="0059A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AI Forecasting System(AIFS) from ECWMF</a:t>
            </a:r>
            <a:endParaRPr kumimoji="1"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46E7A1BF-35EA-FB4B-B673-9A0253ABA4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6993" y="1482840"/>
            <a:ext cx="5998115" cy="435133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2312C0A-9ABA-7947-AA72-AD1E43626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7714" y="1400474"/>
            <a:ext cx="6000162" cy="432417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5F29FBF-6EEF-5B48-BB56-8D1E6EC6702E}"/>
              </a:ext>
            </a:extLst>
          </p:cNvPr>
          <p:cNvSpPr txBox="1"/>
          <p:nvPr/>
        </p:nvSpPr>
        <p:spPr>
          <a:xfrm>
            <a:off x="8199887" y="64915"/>
            <a:ext cx="61234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252" algn="ctr">
              <a:spcBef>
                <a:spcPts val="131"/>
              </a:spcBef>
            </a:pPr>
            <a:r>
              <a:rPr lang="en-US" altLang="zh-CN" sz="1400">
                <a:latin typeface="Arial" panose="020B0604020202020204" pitchFamily="34" charset="0"/>
                <a:cs typeface="Arial" panose="020B0604020202020204" pitchFamily="34" charset="0"/>
              </a:rPr>
              <a:t>Courtesy</a:t>
            </a:r>
            <a:r>
              <a:rPr lang="zh-CN" altLang="en-US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>
                <a:latin typeface="Arial" panose="020B0604020202020204" pitchFamily="34" charset="0"/>
                <a:cs typeface="Arial" panose="020B0604020202020204" pitchFamily="34" charset="0"/>
              </a:rPr>
              <a:t>of ECMWF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6207F8-569C-A472-6379-DDA82EB0B4A7}"/>
              </a:ext>
            </a:extLst>
          </p:cNvPr>
          <p:cNvSpPr txBox="1"/>
          <p:nvPr/>
        </p:nvSpPr>
        <p:spPr>
          <a:xfrm>
            <a:off x="6405327" y="5658416"/>
            <a:ext cx="5786672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Anomaly correlation for next 10 days weather forecasts for H500 from AI models and ECMWF's operational model(IFS) in 2022. </a:t>
            </a:r>
            <a:endParaRPr lang="en-US"/>
          </a:p>
          <a:p>
            <a:pPr marL="285750" indent="-285750">
              <a:buFont typeface="Wingdings"/>
              <a:buChar char="§"/>
            </a:pPr>
            <a:endParaRPr lang="en-US" dirty="0">
              <a:ea typeface="等线"/>
            </a:endParaRPr>
          </a:p>
          <a:p>
            <a:pPr marL="285750" indent="-285750">
              <a:buFont typeface="Wingdings"/>
              <a:buChar char="§"/>
            </a:pPr>
            <a:endParaRPr lang="en-US" dirty="0">
              <a:ea typeface="等线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7FB98A-8E3E-53E3-3BAA-8FC2E4DEE213}"/>
              </a:ext>
            </a:extLst>
          </p:cNvPr>
          <p:cNvSpPr txBox="1"/>
          <p:nvPr/>
        </p:nvSpPr>
        <p:spPr>
          <a:xfrm>
            <a:off x="559806" y="5720282"/>
            <a:ext cx="5391338" cy="9384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等线"/>
              </a:rPr>
              <a:t>Anomaly </a:t>
            </a:r>
            <a:r>
              <a:rPr lang="en-US" dirty="0">
                <a:ea typeface="+mn-lt"/>
                <a:cs typeface="+mn-lt"/>
              </a:rPr>
              <a:t>correlation </a:t>
            </a:r>
            <a:r>
              <a:rPr lang="en-US" dirty="0">
                <a:ea typeface="等线"/>
              </a:rPr>
              <a:t>of 144th hour weather forecasts for T850 from AI models and ECMWF's operational model(IFS) in 2022. </a:t>
            </a:r>
          </a:p>
        </p:txBody>
      </p:sp>
    </p:spTree>
    <p:extLst>
      <p:ext uri="{BB962C8B-B14F-4D97-AF65-F5344CB8AC3E}">
        <p14:creationId xmlns:p14="http://schemas.microsoft.com/office/powerpoint/2010/main" val="3983045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7621" y="348191"/>
            <a:ext cx="12521494" cy="512649"/>
          </a:xfrm>
          <a:prstGeom prst="rect">
            <a:avLst/>
          </a:prstGeom>
        </p:spPr>
        <p:txBody>
          <a:bodyPr vert="horz" wrap="square" lIns="0" tIns="13915" rIns="0" bIns="0" rtlCol="0" anchor="ctr">
            <a:spAutoFit/>
          </a:bodyPr>
          <a:lstStyle/>
          <a:p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Application of Data-driven Weather forecasting in CMA</a:t>
            </a:r>
            <a:endParaRPr lang="zh-CN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57621" y="1061481"/>
            <a:ext cx="7255833" cy="0"/>
          </a:xfrm>
          <a:custGeom>
            <a:avLst/>
            <a:gdLst/>
            <a:ahLst/>
            <a:cxnLst/>
            <a:rect l="l" t="t" r="r" b="b"/>
            <a:pathLst>
              <a:path w="6363970">
                <a:moveTo>
                  <a:pt x="0" y="0"/>
                </a:moveTo>
                <a:lnTo>
                  <a:pt x="6363462" y="0"/>
                </a:lnTo>
              </a:path>
            </a:pathLst>
          </a:custGeom>
          <a:ln w="501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grpSp>
        <p:nvGrpSpPr>
          <p:cNvPr id="4" name="object 4"/>
          <p:cNvGrpSpPr/>
          <p:nvPr/>
        </p:nvGrpSpPr>
        <p:grpSpPr>
          <a:xfrm>
            <a:off x="6879614" y="3921565"/>
            <a:ext cx="4749714" cy="2066971"/>
            <a:chOff x="5845581" y="4364367"/>
            <a:chExt cx="3689350" cy="2040255"/>
          </a:xfrm>
        </p:grpSpPr>
        <p:sp>
          <p:nvSpPr>
            <p:cNvPr id="5" name="object 5"/>
            <p:cNvSpPr/>
            <p:nvPr/>
          </p:nvSpPr>
          <p:spPr>
            <a:xfrm>
              <a:off x="5849759" y="4367783"/>
              <a:ext cx="3682746" cy="203225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6" name="object 6"/>
            <p:cNvSpPr/>
            <p:nvPr/>
          </p:nvSpPr>
          <p:spPr>
            <a:xfrm>
              <a:off x="5849759" y="4368546"/>
              <a:ext cx="3680460" cy="2032000"/>
            </a:xfrm>
            <a:custGeom>
              <a:avLst/>
              <a:gdLst/>
              <a:ahLst/>
              <a:cxnLst/>
              <a:rect l="l" t="t" r="r" b="b"/>
              <a:pathLst>
                <a:path w="3680459" h="2032000">
                  <a:moveTo>
                    <a:pt x="0" y="2031492"/>
                  </a:moveTo>
                  <a:lnTo>
                    <a:pt x="0" y="0"/>
                  </a:lnTo>
                  <a:lnTo>
                    <a:pt x="3680460" y="0"/>
                  </a:lnTo>
                  <a:lnTo>
                    <a:pt x="3680460" y="2031491"/>
                  </a:lnTo>
                  <a:lnTo>
                    <a:pt x="0" y="2031492"/>
                  </a:lnTo>
                  <a:close/>
                </a:path>
              </a:pathLst>
            </a:custGeom>
            <a:ln w="8356">
              <a:solidFill>
                <a:srgbClr val="B4C7E7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6874222" y="1755913"/>
            <a:ext cx="4761187" cy="2075707"/>
            <a:chOff x="5845581" y="2307729"/>
            <a:chExt cx="3689350" cy="1961514"/>
          </a:xfrm>
        </p:grpSpPr>
        <p:sp>
          <p:nvSpPr>
            <p:cNvPr id="8" name="object 8"/>
            <p:cNvSpPr/>
            <p:nvPr/>
          </p:nvSpPr>
          <p:spPr>
            <a:xfrm>
              <a:off x="5849759" y="2310383"/>
              <a:ext cx="3682746" cy="192807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9" name="object 9"/>
            <p:cNvSpPr/>
            <p:nvPr/>
          </p:nvSpPr>
          <p:spPr>
            <a:xfrm>
              <a:off x="5849759" y="2311907"/>
              <a:ext cx="3680460" cy="1953260"/>
            </a:xfrm>
            <a:custGeom>
              <a:avLst/>
              <a:gdLst/>
              <a:ahLst/>
              <a:cxnLst/>
              <a:rect l="l" t="t" r="r" b="b"/>
              <a:pathLst>
                <a:path w="3680459" h="1953260">
                  <a:moveTo>
                    <a:pt x="0" y="1953006"/>
                  </a:moveTo>
                  <a:lnTo>
                    <a:pt x="0" y="0"/>
                  </a:lnTo>
                  <a:lnTo>
                    <a:pt x="3680460" y="0"/>
                  </a:lnTo>
                  <a:lnTo>
                    <a:pt x="3680460" y="1953005"/>
                  </a:lnTo>
                  <a:lnTo>
                    <a:pt x="0" y="1953006"/>
                  </a:lnTo>
                  <a:close/>
                </a:path>
              </a:pathLst>
            </a:custGeom>
            <a:ln w="8356">
              <a:solidFill>
                <a:srgbClr val="DAE3F3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10" name="object 10"/>
          <p:cNvSpPr/>
          <p:nvPr/>
        </p:nvSpPr>
        <p:spPr>
          <a:xfrm>
            <a:off x="329139" y="3351359"/>
            <a:ext cx="5805245" cy="29021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" name="object 11"/>
          <p:cNvSpPr txBox="1"/>
          <p:nvPr/>
        </p:nvSpPr>
        <p:spPr>
          <a:xfrm>
            <a:off x="7997889" y="6069716"/>
            <a:ext cx="2955034" cy="509169"/>
          </a:xfrm>
          <a:prstGeom prst="rect">
            <a:avLst/>
          </a:prstGeom>
        </p:spPr>
        <p:txBody>
          <a:bodyPr vert="horz" wrap="square" lIns="0" tIns="16565" rIns="0" bIns="0" rtlCol="0">
            <a:spAutoFit/>
          </a:bodyPr>
          <a:lstStyle/>
          <a:p>
            <a:pPr marL="13252" algn="ctr">
              <a:spcBef>
                <a:spcPts val="131"/>
              </a:spcBef>
            </a:pPr>
            <a:r>
              <a:rPr lang="en-US" altLang="zh-CN" sz="1600">
                <a:latin typeface="Arial" panose="020B0604020202020204" pitchFamily="34" charset="0"/>
                <a:cs typeface="Arial" panose="020B0604020202020204" pitchFamily="34" charset="0"/>
              </a:rPr>
              <a:t>Realtime evaluation platform for Data-driven AI models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01797" y="6206529"/>
            <a:ext cx="4659929" cy="509169"/>
          </a:xfrm>
          <a:prstGeom prst="rect">
            <a:avLst/>
          </a:prstGeom>
        </p:spPr>
        <p:txBody>
          <a:bodyPr vert="horz" wrap="square" lIns="0" tIns="16565" rIns="0" bIns="0" rtlCol="0">
            <a:spAutoFit/>
          </a:bodyPr>
          <a:lstStyle/>
          <a:p>
            <a:pPr marL="13252" algn="ctr">
              <a:spcBef>
                <a:spcPts val="131"/>
              </a:spcBef>
            </a:pPr>
            <a:r>
              <a:rPr lang="en" sz="1600" b="1" spc="27">
                <a:latin typeface="等线"/>
                <a:cs typeface="等线"/>
              </a:rPr>
              <a:t>Real-time diagnosis and analysis application platform for data</a:t>
            </a:r>
            <a:r>
              <a:rPr lang="en-US" altLang="zh-CN" sz="1600" b="1" spc="27">
                <a:latin typeface="等线"/>
                <a:cs typeface="等线"/>
              </a:rPr>
              <a:t>-driven</a:t>
            </a:r>
            <a:r>
              <a:rPr lang="zh-CN" altLang="en-US" sz="1600" b="1" spc="27">
                <a:latin typeface="等线"/>
                <a:cs typeface="等线"/>
              </a:rPr>
              <a:t> </a:t>
            </a:r>
            <a:r>
              <a:rPr lang="en-US" altLang="zh-CN" sz="1600" b="1" spc="27">
                <a:latin typeface="等线"/>
                <a:cs typeface="等线"/>
              </a:rPr>
              <a:t>AI</a:t>
            </a:r>
            <a:r>
              <a:rPr lang="zh-CN" altLang="en-US" sz="1600" b="1" spc="27">
                <a:latin typeface="等线"/>
                <a:cs typeface="等线"/>
              </a:rPr>
              <a:t> </a:t>
            </a:r>
            <a:r>
              <a:rPr lang="en" sz="1600" b="1" spc="27">
                <a:latin typeface="等线"/>
                <a:cs typeface="等线"/>
              </a:rPr>
              <a:t>models</a:t>
            </a:r>
            <a:endParaRPr sz="1600">
              <a:latin typeface="等线"/>
              <a:cs typeface="等线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5A4320E-2F08-DE48-A941-EA049CBA91C3}"/>
              </a:ext>
            </a:extLst>
          </p:cNvPr>
          <p:cNvSpPr txBox="1"/>
          <p:nvPr/>
        </p:nvSpPr>
        <p:spPr>
          <a:xfrm>
            <a:off x="329139" y="1144591"/>
            <a:ext cx="10150115" cy="21236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" altLang="zh-CN" sz="2000" dirty="0">
                <a:effectLst/>
                <a:latin typeface="Helvetica Neue"/>
                <a:ea typeface="等线"/>
              </a:rPr>
              <a:t>Three data-driven </a:t>
            </a:r>
            <a:r>
              <a:rPr lang="en" altLang="zh-CN" sz="2000" dirty="0">
                <a:latin typeface="Helvetica Neue"/>
                <a:ea typeface="等线"/>
              </a:rPr>
              <a:t>weather forecasting models</a:t>
            </a:r>
            <a:r>
              <a:rPr lang="en" altLang="zh-CN" sz="2000" dirty="0">
                <a:effectLst/>
                <a:latin typeface="Helvetica Neue"/>
                <a:ea typeface="等线"/>
              </a:rPr>
              <a:t> are real time running in CMA</a:t>
            </a:r>
          </a:p>
          <a:p>
            <a:pPr marL="285750" indent="-285750" algn="just">
              <a:buFont typeface="Wingdings" pitchFamily="2" charset="2"/>
              <a:buChar char="l"/>
            </a:pPr>
            <a:r>
              <a:rPr lang="en" altLang="zh-CN" sz="1600" b="1" dirty="0">
                <a:solidFill>
                  <a:srgbClr val="0070C0"/>
                </a:solidFill>
                <a:effectLst/>
                <a:latin typeface="Helvetica Neue"/>
                <a:ea typeface="等线"/>
              </a:rPr>
              <a:t>Pangu-Weather (Huawei)</a:t>
            </a:r>
            <a:endParaRPr lang="en" altLang="zh-CN" sz="1600" dirty="0">
              <a:solidFill>
                <a:srgbClr val="0070C0"/>
              </a:solidFill>
              <a:effectLst/>
              <a:latin typeface="Helvetica Neue"/>
              <a:ea typeface="等线"/>
            </a:endParaRPr>
          </a:p>
          <a:p>
            <a:r>
              <a:rPr lang="en" altLang="zh-CN" sz="1600" dirty="0">
                <a:effectLst/>
                <a:latin typeface="Helvetica Neue"/>
                <a:ea typeface="等线"/>
              </a:rPr>
              <a:t>  CMA National Meteorological Centre from Dec 2022</a:t>
            </a:r>
          </a:p>
          <a:p>
            <a:pPr marL="285750" indent="-285750" algn="just">
              <a:buFont typeface="Wingdings" pitchFamily="2" charset="2"/>
              <a:buChar char="l"/>
            </a:pPr>
            <a:r>
              <a:rPr lang="en" altLang="zh-CN" sz="1600" b="1" dirty="0" err="1">
                <a:solidFill>
                  <a:srgbClr val="0070C0"/>
                </a:solidFill>
                <a:latin typeface="Helvetica Neue"/>
                <a:ea typeface="等线"/>
              </a:rPr>
              <a:t>Fengwu</a:t>
            </a:r>
            <a:r>
              <a:rPr lang="en" altLang="zh-CN" sz="1600" b="1" dirty="0">
                <a:solidFill>
                  <a:srgbClr val="0070C0"/>
                </a:solidFill>
                <a:latin typeface="Helvetica Neue"/>
                <a:ea typeface="等线"/>
              </a:rPr>
              <a:t> (Shanghai Artificial Intelligence Laboratory)</a:t>
            </a:r>
          </a:p>
          <a:p>
            <a:pPr algn="just"/>
            <a:r>
              <a:rPr lang="en" altLang="zh-CN" sz="1600" dirty="0">
                <a:effectLst/>
                <a:latin typeface="Helvetica Neue"/>
                <a:ea typeface="等线"/>
              </a:rPr>
              <a:t>  CMA National Meteorological Centre-from July 2023</a:t>
            </a:r>
          </a:p>
          <a:p>
            <a:pPr algn="just"/>
            <a:r>
              <a:rPr lang="en" altLang="zh-CN" sz="1600" dirty="0">
                <a:effectLst/>
                <a:latin typeface="Helvetica Neue"/>
                <a:ea typeface="等线"/>
              </a:rPr>
              <a:t>  Shanghai Meteorological Bureau-from July 2023</a:t>
            </a:r>
          </a:p>
          <a:p>
            <a:pPr marL="285750" indent="-285750" algn="just">
              <a:buFont typeface="Wingdings" pitchFamily="2" charset="2"/>
              <a:buChar char="l"/>
            </a:pPr>
            <a:r>
              <a:rPr lang="en" altLang="zh-CN" sz="1600" b="1" dirty="0">
                <a:solidFill>
                  <a:srgbClr val="0070C0"/>
                </a:solidFill>
                <a:latin typeface="Helvetica Neue"/>
                <a:ea typeface="等线"/>
              </a:rPr>
              <a:t>Fuxi (Fudan University)</a:t>
            </a:r>
          </a:p>
          <a:p>
            <a:pPr algn="just"/>
            <a:r>
              <a:rPr lang="en" altLang="zh-CN" sz="1600" dirty="0">
                <a:effectLst/>
                <a:latin typeface="Helvetica Neue"/>
                <a:ea typeface="等线"/>
              </a:rPr>
              <a:t>  CMA National Meteorological Centre-from July 2023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3DA4E0CE-CFF5-1D4B-9787-A91EEA0985FE}"/>
              </a:ext>
            </a:extLst>
          </p:cNvPr>
          <p:cNvSpPr txBox="1"/>
          <p:nvPr/>
        </p:nvSpPr>
        <p:spPr>
          <a:xfrm>
            <a:off x="6879614" y="6578885"/>
            <a:ext cx="61234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252" algn="ctr">
              <a:spcBef>
                <a:spcPts val="131"/>
              </a:spcBef>
            </a:pPr>
            <a:r>
              <a:rPr lang="en-US" altLang="zh-CN" sz="1400">
                <a:latin typeface="Arial" panose="020B0604020202020204" pitchFamily="34" charset="0"/>
                <a:cs typeface="Arial" panose="020B0604020202020204" pitchFamily="34" charset="0"/>
              </a:rPr>
              <a:t>Courtesy</a:t>
            </a:r>
            <a:r>
              <a:rPr lang="zh-CN" altLang="en-US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>
                <a:latin typeface="Arial" panose="020B0604020202020204" pitchFamily="34" charset="0"/>
                <a:cs typeface="Arial" panose="020B0604020202020204" pitchFamily="34" charset="0"/>
              </a:rPr>
              <a:t>of National</a:t>
            </a:r>
            <a:r>
              <a:rPr lang="zh-CN" altLang="en-US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>
                <a:latin typeface="Arial" panose="020B0604020202020204" pitchFamily="34" charset="0"/>
                <a:cs typeface="Arial" panose="020B0604020202020204" pitchFamily="34" charset="0"/>
              </a:rPr>
              <a:t>meteorological</a:t>
            </a:r>
            <a:r>
              <a:rPr lang="zh-CN" altLang="en-US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r>
              <a:rPr lang="zh-CN" altLang="en-US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en-US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>
                <a:latin typeface="Arial" panose="020B0604020202020204" pitchFamily="34" charset="0"/>
                <a:cs typeface="Arial" panose="020B0604020202020204" pitchFamily="34" charset="0"/>
              </a:rPr>
              <a:t>CMA</a:t>
            </a:r>
          </a:p>
        </p:txBody>
      </p:sp>
    </p:spTree>
    <p:extLst>
      <p:ext uri="{BB962C8B-B14F-4D97-AF65-F5344CB8AC3E}">
        <p14:creationId xmlns:p14="http://schemas.microsoft.com/office/powerpoint/2010/main" val="1341313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59174087-511D-A4E9-60D0-E32AF04618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47" r="5044"/>
          <a:stretch/>
        </p:blipFill>
        <p:spPr>
          <a:xfrm>
            <a:off x="5907573" y="1639944"/>
            <a:ext cx="5568619" cy="282085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3C6CB6E-80A2-416C-57C9-039009803F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11" r="4441"/>
          <a:stretch/>
        </p:blipFill>
        <p:spPr>
          <a:xfrm>
            <a:off x="146474" y="1577860"/>
            <a:ext cx="5941932" cy="2985754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75823" y="4399"/>
            <a:ext cx="11752951" cy="972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6533" tIns="68267" rIns="136533" bIns="6826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defTabSz="913889">
              <a:lnSpc>
                <a:spcPct val="200000"/>
              </a:lnSpc>
              <a:defRPr/>
            </a:pPr>
            <a:r>
              <a:rPr lang="en-US" altLang="zh-CN" sz="32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Typhoon Forecast performance-April to October 2023, CMA</a:t>
            </a:r>
            <a:endParaRPr lang="zh-CN" altLang="en-US" sz="3200" b="1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2771" name="Rectangle 11"/>
          <p:cNvSpPr>
            <a:spLocks noChangeArrowheads="1"/>
          </p:cNvSpPr>
          <p:nvPr/>
        </p:nvSpPr>
        <p:spPr bwMode="auto">
          <a:xfrm>
            <a:off x="3" y="-253600"/>
            <a:ext cx="275797" cy="507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6533" tIns="68267" rIns="136533" bIns="68267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endParaRPr lang="zh-CN" altLang="en-US" sz="2400"/>
          </a:p>
        </p:txBody>
      </p:sp>
      <p:sp>
        <p:nvSpPr>
          <p:cNvPr id="8" name="矩形 7"/>
          <p:cNvSpPr/>
          <p:nvPr/>
        </p:nvSpPr>
        <p:spPr>
          <a:xfrm>
            <a:off x="442040" y="4751165"/>
            <a:ext cx="11809312" cy="635568"/>
          </a:xfrm>
          <a:prstGeom prst="rect">
            <a:avLst/>
          </a:prstGeom>
        </p:spPr>
        <p:txBody>
          <a:bodyPr wrap="square" lIns="136533" tIns="68267" rIns="136533" bIns="68267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/>
              <a:t>        </a:t>
            </a:r>
          </a:p>
        </p:txBody>
      </p:sp>
      <p:sp>
        <p:nvSpPr>
          <p:cNvPr id="7" name="object 11">
            <a:extLst>
              <a:ext uri="{FF2B5EF4-FFF2-40B4-BE49-F238E27FC236}">
                <a16:creationId xmlns:a16="http://schemas.microsoft.com/office/drawing/2014/main" id="{62F670EE-E14B-A8B1-ECEE-46CFC615AF84}"/>
              </a:ext>
            </a:extLst>
          </p:cNvPr>
          <p:cNvSpPr txBox="1"/>
          <p:nvPr/>
        </p:nvSpPr>
        <p:spPr>
          <a:xfrm>
            <a:off x="2351585" y="1124745"/>
            <a:ext cx="2263775" cy="34105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2100" b="1" spc="-11" dirty="0">
                <a:solidFill>
                  <a:srgbClr val="000099"/>
                </a:solidFill>
                <a:latin typeface="Times New Roman"/>
                <a:cs typeface="Times New Roman"/>
              </a:rPr>
              <a:t>Position Errors</a:t>
            </a:r>
            <a:endParaRPr sz="2100" dirty="0">
              <a:solidFill>
                <a:srgbClr val="000099"/>
              </a:solidFill>
              <a:latin typeface="Times New Roman"/>
              <a:cs typeface="Times New Roman"/>
            </a:endParaRPr>
          </a:p>
        </p:txBody>
      </p:sp>
      <p:sp>
        <p:nvSpPr>
          <p:cNvPr id="9" name="object 11">
            <a:extLst>
              <a:ext uri="{FF2B5EF4-FFF2-40B4-BE49-F238E27FC236}">
                <a16:creationId xmlns:a16="http://schemas.microsoft.com/office/drawing/2014/main" id="{557110C8-836E-7A2E-3B40-DE5736F27983}"/>
              </a:ext>
            </a:extLst>
          </p:cNvPr>
          <p:cNvSpPr txBox="1"/>
          <p:nvPr/>
        </p:nvSpPr>
        <p:spPr>
          <a:xfrm>
            <a:off x="7362173" y="1138263"/>
            <a:ext cx="2263775" cy="341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2133" b="1" spc="-11">
                <a:solidFill>
                  <a:srgbClr val="000099"/>
                </a:solidFill>
                <a:latin typeface="Times New Roman"/>
                <a:cs typeface="Times New Roman"/>
              </a:rPr>
              <a:t>Intensity Errors</a:t>
            </a:r>
            <a:endParaRPr sz="2133">
              <a:solidFill>
                <a:srgbClr val="000099"/>
              </a:solidFill>
              <a:latin typeface="Times New Roman"/>
              <a:cs typeface="Times New Roman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6C2C729-5D5A-AAB7-746A-F55FDFA52C11}"/>
              </a:ext>
            </a:extLst>
          </p:cNvPr>
          <p:cNvSpPr/>
          <p:nvPr/>
        </p:nvSpPr>
        <p:spPr>
          <a:xfrm>
            <a:off x="524934" y="4845202"/>
            <a:ext cx="11254727" cy="16943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80365" indent="-380365" algn="just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altLang="zh-CN" sz="2100" dirty="0">
                <a:latin typeface="Times New Roman"/>
                <a:ea typeface="等线"/>
                <a:cs typeface="Times New Roman"/>
              </a:rPr>
              <a:t>Better</a:t>
            </a:r>
            <a:r>
              <a:rPr lang="zh-CN" altLang="en-US" sz="2100" dirty="0">
                <a:latin typeface="Times New Roman"/>
                <a:ea typeface="等线"/>
                <a:cs typeface="Times New Roman"/>
              </a:rPr>
              <a:t> </a:t>
            </a:r>
            <a:r>
              <a:rPr lang="en-US" altLang="zh-CN" sz="2100" dirty="0">
                <a:latin typeface="Times New Roman"/>
                <a:ea typeface="等线"/>
                <a:cs typeface="Times New Roman"/>
              </a:rPr>
              <a:t>performance in Typhoon position prediction </a:t>
            </a:r>
            <a:endParaRPr lang="en-US" dirty="0"/>
          </a:p>
          <a:p>
            <a:pPr marL="380365" indent="-380365" algn="just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altLang="zh-CN" sz="2100" dirty="0">
                <a:latin typeface="Times New Roman"/>
                <a:ea typeface="等线"/>
                <a:cs typeface="Times New Roman"/>
              </a:rPr>
              <a:t>Typhoon intensity forecast need to be improved.</a:t>
            </a:r>
          </a:p>
          <a:p>
            <a:pPr marL="837565" lvl="1" indent="-380365" algn="just">
              <a:lnSpc>
                <a:spcPts val="3200"/>
              </a:lnSpc>
              <a:buFont typeface="Courier New" panose="020B0604020202020204" pitchFamily="34" charset="0"/>
              <a:buChar char="o"/>
            </a:pPr>
            <a:r>
              <a:rPr lang="en-US" altLang="zh-CN" sz="2100" dirty="0">
                <a:latin typeface="Times New Roman"/>
                <a:ea typeface="等线"/>
                <a:cs typeface="Times New Roman"/>
              </a:rPr>
              <a:t>Extreme value prediction is still a common challenge for all AI models.</a:t>
            </a:r>
          </a:p>
          <a:p>
            <a:pPr marL="837565" lvl="1" indent="-380365" algn="just">
              <a:lnSpc>
                <a:spcPts val="3200"/>
              </a:lnSpc>
              <a:buFont typeface="Courier New" panose="020B0604020202020204" pitchFamily="34" charset="0"/>
              <a:buChar char="o"/>
            </a:pPr>
            <a:r>
              <a:rPr lang="en-US" altLang="zh-CN" sz="2100" dirty="0">
                <a:latin typeface="Times New Roman"/>
                <a:ea typeface="等线"/>
                <a:cs typeface="Times New Roman"/>
              </a:rPr>
              <a:t>Postprocessing method could be applied in the future.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070EECF-1168-06CD-1186-95A66CE8FA13}"/>
              </a:ext>
            </a:extLst>
          </p:cNvPr>
          <p:cNvSpPr/>
          <p:nvPr/>
        </p:nvSpPr>
        <p:spPr>
          <a:xfrm>
            <a:off x="6088406" y="1957899"/>
            <a:ext cx="5192173" cy="15907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561ACCC-3228-0F4E-B194-DF8053343FB8}"/>
              </a:ext>
            </a:extLst>
          </p:cNvPr>
          <p:cNvSpPr txBox="1"/>
          <p:nvPr/>
        </p:nvSpPr>
        <p:spPr>
          <a:xfrm>
            <a:off x="6812158" y="6545824"/>
            <a:ext cx="61234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252" algn="ctr">
              <a:spcBef>
                <a:spcPts val="131"/>
              </a:spcBef>
            </a:pPr>
            <a:r>
              <a:rPr lang="en-US" altLang="zh-CN" sz="1400">
                <a:latin typeface="Arial" panose="020B0604020202020204" pitchFamily="34" charset="0"/>
                <a:cs typeface="Arial" panose="020B0604020202020204" pitchFamily="34" charset="0"/>
              </a:rPr>
              <a:t>Courtesy</a:t>
            </a:r>
            <a:r>
              <a:rPr lang="zh-CN" altLang="en-US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>
                <a:latin typeface="Arial" panose="020B0604020202020204" pitchFamily="34" charset="0"/>
                <a:cs typeface="Arial" panose="020B0604020202020204" pitchFamily="34" charset="0"/>
              </a:rPr>
              <a:t>of National</a:t>
            </a:r>
            <a:r>
              <a:rPr lang="zh-CN" altLang="en-US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>
                <a:latin typeface="Arial" panose="020B0604020202020204" pitchFamily="34" charset="0"/>
                <a:cs typeface="Arial" panose="020B0604020202020204" pitchFamily="34" charset="0"/>
              </a:rPr>
              <a:t>meteorological</a:t>
            </a:r>
            <a:r>
              <a:rPr lang="zh-CN" altLang="en-US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r>
              <a:rPr lang="zh-CN" altLang="en-US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en-US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>
                <a:latin typeface="Arial" panose="020B0604020202020204" pitchFamily="34" charset="0"/>
                <a:cs typeface="Arial" panose="020B0604020202020204" pitchFamily="34" charset="0"/>
              </a:rPr>
              <a:t>CMA</a:t>
            </a:r>
          </a:p>
        </p:txBody>
      </p:sp>
      <p:sp>
        <p:nvSpPr>
          <p:cNvPr id="16" name="object 3">
            <a:extLst>
              <a:ext uri="{FF2B5EF4-FFF2-40B4-BE49-F238E27FC236}">
                <a16:creationId xmlns:a16="http://schemas.microsoft.com/office/drawing/2014/main" id="{F8E569EA-8EC3-554B-8EAB-81A57A33EEF1}"/>
              </a:ext>
            </a:extLst>
          </p:cNvPr>
          <p:cNvSpPr/>
          <p:nvPr/>
        </p:nvSpPr>
        <p:spPr>
          <a:xfrm>
            <a:off x="442040" y="1061481"/>
            <a:ext cx="7255833" cy="0"/>
          </a:xfrm>
          <a:custGeom>
            <a:avLst/>
            <a:gdLst/>
            <a:ahLst/>
            <a:cxnLst/>
            <a:rect l="l" t="t" r="r" b="b"/>
            <a:pathLst>
              <a:path w="6363970">
                <a:moveTo>
                  <a:pt x="0" y="0"/>
                </a:moveTo>
                <a:lnTo>
                  <a:pt x="6363462" y="0"/>
                </a:lnTo>
              </a:path>
            </a:pathLst>
          </a:custGeom>
          <a:ln w="501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662445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F94725FE7654C9826AC245D2442FF" ma:contentTypeVersion="13" ma:contentTypeDescription="Create a new document." ma:contentTypeScope="" ma:versionID="3765515dc4073c58ccb3af57cf9507ea">
  <xsd:schema xmlns:xsd="http://www.w3.org/2001/XMLSchema" xmlns:xs="http://www.w3.org/2001/XMLSchema" xmlns:p="http://schemas.microsoft.com/office/2006/metadata/properties" xmlns:ns3="9a7fb8f8-2e27-4840-86ca-66de109d406b" xmlns:ns4="9f1bbe43-0ec8-4891-8790-c5e96611a67f" targetNamespace="http://schemas.microsoft.com/office/2006/metadata/properties" ma:root="true" ma:fieldsID="9c03e672e8f474519b586c0d709117a7" ns3:_="" ns4:_="">
    <xsd:import namespace="9a7fb8f8-2e27-4840-86ca-66de109d406b"/>
    <xsd:import namespace="9f1bbe43-0ec8-4891-8790-c5e96611a67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7fb8f8-2e27-4840-86ca-66de109d40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1bbe43-0ec8-4891-8790-c5e96611a67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F226B69-2773-4C8F-844C-4A5F395ED644}">
  <ds:schemaRefs>
    <ds:schemaRef ds:uri="9a7fb8f8-2e27-4840-86ca-66de109d406b"/>
    <ds:schemaRef ds:uri="9f1bbe43-0ec8-4891-8790-c5e96611a67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26844DD-0901-4CFC-ACE3-B09B96EA3BF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2AC2A5C-42E4-480D-92DF-0E7E009BC0B7}">
  <ds:schemaRefs>
    <ds:schemaRef ds:uri="9a7fb8f8-2e27-4840-86ca-66de109d406b"/>
    <ds:schemaRef ds:uri="9f1bbe43-0ec8-4891-8790-c5e96611a67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1569</Words>
  <Application>Microsoft Macintosh PowerPoint</Application>
  <PresentationFormat>宽屏</PresentationFormat>
  <Paragraphs>207</Paragraphs>
  <Slides>17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8" baseType="lpstr">
      <vt:lpstr>-apple-system</vt:lpstr>
      <vt:lpstr>等线</vt:lpstr>
      <vt:lpstr>等线 Light</vt:lpstr>
      <vt:lpstr>黑体</vt:lpstr>
      <vt:lpstr>黑体</vt:lpstr>
      <vt:lpstr>ArialMT</vt:lpstr>
      <vt:lpstr>CambriaMath</vt:lpstr>
      <vt:lpstr>Harding</vt:lpstr>
      <vt:lpstr>PalatinoLinotype</vt:lpstr>
      <vt:lpstr>Arial</vt:lpstr>
      <vt:lpstr>Calibri</vt:lpstr>
      <vt:lpstr>Candara</vt:lpstr>
      <vt:lpstr>Century Gothic</vt:lpstr>
      <vt:lpstr>Courier New</vt:lpstr>
      <vt:lpstr>Helvetica Neue</vt:lpstr>
      <vt:lpstr>Open Sans</vt:lpstr>
      <vt:lpstr>roboto</vt:lpstr>
      <vt:lpstr>Times New Roman</vt:lpstr>
      <vt:lpstr>Verdana</vt:lpstr>
      <vt:lpstr>Wingdings</vt:lpstr>
      <vt:lpstr>Office 主题​​</vt:lpstr>
      <vt:lpstr>PowerPoint 演示文稿</vt:lpstr>
      <vt:lpstr>Fast development of Data driven weather forecasting</vt:lpstr>
      <vt:lpstr>Breakthroughs in data-driven weather forecasting</vt:lpstr>
      <vt:lpstr>Tropical cyclone prediction-Pangu-Weather</vt:lpstr>
      <vt:lpstr>Tropical cyclone prediction-GraphCast</vt:lpstr>
      <vt:lpstr>Data-driven weather forecasting in ECMWF</vt:lpstr>
      <vt:lpstr>AI Forecasting System(AIFS) from ECWMF</vt:lpstr>
      <vt:lpstr>Application of Data-driven Weather forecasting in CMA</vt:lpstr>
      <vt:lpstr>PowerPoint 演示文稿</vt:lpstr>
      <vt:lpstr>PowerPoint 演示文稿</vt:lpstr>
      <vt:lpstr>WMO strategic Plan 2024-2027</vt:lpstr>
      <vt:lpstr>PowerPoint 演示文稿</vt:lpstr>
      <vt:lpstr>PowerPoint 演示文稿</vt:lpstr>
      <vt:lpstr>An initiative for  AI for typhoon forecast demonstration project(FDP)</vt:lpstr>
      <vt:lpstr>An example flow-chart of  AI for typhoon FDP</vt:lpstr>
      <vt:lpstr>Resource requirement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 nowcasting pilot project proposal</dc:title>
  <dc:creator>ZhouKanghui</dc:creator>
  <cp:lastModifiedBy>ZhouKanghui</cp:lastModifiedBy>
  <cp:revision>113</cp:revision>
  <dcterms:created xsi:type="dcterms:W3CDTF">2022-09-12T08:48:11Z</dcterms:created>
  <dcterms:modified xsi:type="dcterms:W3CDTF">2023-11-25T07:54:26Z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0x01010069FF94725FE7654C9826AC245D2442FF</vt:lpwstr>
  </property>
  <property fmtid="{D5CDD505-2E9C-101B-9397-08002B2CF9AE}" pid="3" name="MediaServiceImageTags">
    <vt:lpwstr/>
  </property>
</Properties>
</file>